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0" r:id="rId1"/>
  </p:sldMasterIdLst>
  <p:sldIdLst>
    <p:sldId id="256" r:id="rId2"/>
    <p:sldId id="257" r:id="rId3"/>
    <p:sldId id="258" r:id="rId4"/>
    <p:sldId id="265" r:id="rId5"/>
    <p:sldId id="259" r:id="rId6"/>
    <p:sldId id="260" r:id="rId7"/>
    <p:sldId id="261" r:id="rId8"/>
    <p:sldId id="262" r:id="rId9"/>
    <p:sldId id="263" r:id="rId10"/>
    <p:sldId id="266" r:id="rId11"/>
    <p:sldId id="264" r:id="rId12"/>
    <p:sldId id="267" r:id="rId13"/>
    <p:sldId id="268" r:id="rId14"/>
    <p:sldId id="277" r:id="rId15"/>
    <p:sldId id="273" r:id="rId16"/>
    <p:sldId id="272" r:id="rId17"/>
    <p:sldId id="269" r:id="rId18"/>
    <p:sldId id="271"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uss, Gwen" initials="NG" lastIdx="1" clrIdx="0">
    <p:extLst>
      <p:ext uri="{19B8F6BF-5375-455C-9EA6-DF929625EA0E}">
        <p15:presenceInfo xmlns:p15="http://schemas.microsoft.com/office/powerpoint/2012/main" userId="S-1-5-21-2096711590-784926801-359291519-914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173" autoAdjust="0"/>
    <p:restoredTop sz="94660"/>
  </p:normalViewPr>
  <p:slideViewPr>
    <p:cSldViewPr snapToGrid="0">
      <p:cViewPr>
        <p:scale>
          <a:sx n="100" d="100"/>
          <a:sy n="100" d="100"/>
        </p:scale>
        <p:origin x="1152" y="5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5923F103-BC34-4FE4-A40E-EDDEECFDA5D0}" type="datetimeFigureOut">
              <a:rPr lang="en-US" smtClean="0"/>
              <a:pPr/>
              <a:t>10/12/2023</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1472412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086D93-FCAC-47E0-A2EE-787E62CA814C}" type="datetimeFigureOut">
              <a:rPr lang="en-US" smtClean="0"/>
              <a:t>10/12/2023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27245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A879A6-0FD0-4734-A311-86BFCA472E6E}" type="datetimeFigureOut">
              <a:rPr lang="en-US" smtClean="0"/>
              <a:t>10/12/2023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29245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C9CA7B-DFD4-44B5-8C60-D14B8CD1FB59}" type="datetimeFigureOut">
              <a:rPr lang="en-US" smtClean="0"/>
              <a:t>10/12/2023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66195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F34E6425-0181-43F2-84FC-787E803FD2F8}" type="datetimeFigureOut">
              <a:rPr lang="en-US" smtClean="0"/>
              <a:t>10/12/2023</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89874227"/>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smtClean="0"/>
              <a:t>10/12/2023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24088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smtClean="0"/>
              <a:t>10/12/2023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31866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smtClean="0"/>
              <a:t>10/12/2023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52068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smtClean="0"/>
              <a:t>10/12/2023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3827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76E86A4C-8E40-4F87-A4F0-01A0687C5742}" type="datetimeFigureOut">
              <a:rPr lang="en-US" smtClean="0"/>
              <a:t>10/12/2023</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D57F1E4F-1CFF-5643-939E-217C01CDF565}" type="slidenum">
              <a:rPr lang="en-US" smtClean="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16386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5E72C73-2D91-4E12-BA25-F0AA0C03599B}" type="datetimeFigureOut">
              <a:rPr lang="en-US" smtClean="0"/>
              <a:t>10/12/2023</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D57F1E4F-1CFF-5643-939E-217C01CDF565}" type="slidenum">
              <a:rPr lang="en-US" smtClean="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31783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2BE451C3-0FF4-47C4-B829-773ADF60F88C}" type="datetimeFigureOut">
              <a:rPr lang="en-US" smtClean="0"/>
              <a:t>10/12/2023</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5385145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roanoke.digication.com/assess/hom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hyperlink" Target="https://roanoke.digication.com/assess/hom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0C37D-0D6C-4643-9B69-9A025D84AD27}"/>
              </a:ext>
            </a:extLst>
          </p:cNvPr>
          <p:cNvSpPr>
            <a:spLocks noGrp="1"/>
          </p:cNvSpPr>
          <p:nvPr>
            <p:ph type="ctrTitle"/>
          </p:nvPr>
        </p:nvSpPr>
        <p:spPr/>
        <p:txBody>
          <a:bodyPr/>
          <a:lstStyle/>
          <a:p>
            <a:r>
              <a:rPr lang="en-US" dirty="0"/>
              <a:t>Assessment Planning:</a:t>
            </a:r>
            <a:br>
              <a:rPr lang="en-US" dirty="0"/>
            </a:br>
            <a:endParaRPr lang="en-US" sz="2800" dirty="0"/>
          </a:p>
        </p:txBody>
      </p:sp>
      <p:sp>
        <p:nvSpPr>
          <p:cNvPr id="3" name="Subtitle 2">
            <a:extLst>
              <a:ext uri="{FF2B5EF4-FFF2-40B4-BE49-F238E27FC236}">
                <a16:creationId xmlns:a16="http://schemas.microsoft.com/office/drawing/2014/main" id="{D8965042-4315-4721-AAF4-1955DDB06545}"/>
              </a:ext>
            </a:extLst>
          </p:cNvPr>
          <p:cNvSpPr>
            <a:spLocks noGrp="1"/>
          </p:cNvSpPr>
          <p:nvPr>
            <p:ph type="subTitle" idx="1"/>
          </p:nvPr>
        </p:nvSpPr>
        <p:spPr/>
        <p:txBody>
          <a:bodyPr>
            <a:normAutofit fontScale="92500"/>
          </a:bodyPr>
          <a:lstStyle/>
          <a:p>
            <a:r>
              <a:rPr lang="en-US" dirty="0"/>
              <a:t>Create a program assessment plan that is meaningful, manageable, and sustainable</a:t>
            </a:r>
          </a:p>
        </p:txBody>
      </p:sp>
    </p:spTree>
    <p:extLst>
      <p:ext uri="{BB962C8B-B14F-4D97-AF65-F5344CB8AC3E}">
        <p14:creationId xmlns:p14="http://schemas.microsoft.com/office/powerpoint/2010/main" val="35259106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BAFC8-3F4F-4066-9463-F75A1827A42C}"/>
              </a:ext>
            </a:extLst>
          </p:cNvPr>
          <p:cNvSpPr>
            <a:spLocks noGrp="1"/>
          </p:cNvSpPr>
          <p:nvPr>
            <p:ph type="title"/>
          </p:nvPr>
        </p:nvSpPr>
        <p:spPr>
          <a:xfrm>
            <a:off x="1066800" y="518769"/>
            <a:ext cx="10058400" cy="1371600"/>
          </a:xfrm>
        </p:spPr>
        <p:txBody>
          <a:bodyPr/>
          <a:lstStyle/>
          <a:p>
            <a:r>
              <a:rPr lang="en-US" dirty="0"/>
              <a:t>Assessment at RC (cont.)</a:t>
            </a:r>
          </a:p>
        </p:txBody>
      </p:sp>
      <p:sp>
        <p:nvSpPr>
          <p:cNvPr id="3" name="Content Placeholder 2">
            <a:extLst>
              <a:ext uri="{FF2B5EF4-FFF2-40B4-BE49-F238E27FC236}">
                <a16:creationId xmlns:a16="http://schemas.microsoft.com/office/drawing/2014/main" id="{41CAB237-45F7-404D-870B-F6120A8DE148}"/>
              </a:ext>
            </a:extLst>
          </p:cNvPr>
          <p:cNvSpPr>
            <a:spLocks noGrp="1"/>
          </p:cNvSpPr>
          <p:nvPr>
            <p:ph idx="1"/>
          </p:nvPr>
        </p:nvSpPr>
        <p:spPr>
          <a:xfrm>
            <a:off x="481012" y="2109445"/>
            <a:ext cx="11229975" cy="4543768"/>
          </a:xfrm>
        </p:spPr>
        <p:txBody>
          <a:bodyPr>
            <a:normAutofit/>
          </a:bodyPr>
          <a:lstStyle/>
          <a:p>
            <a:r>
              <a:rPr lang="en-US" sz="2000" dirty="0"/>
              <a:t>APAC (the Academic Program Assessment Committee) regularly reviews the assessment reports from each program and provides feedback, thoughts, and questions to consider.</a:t>
            </a:r>
            <a:endParaRPr lang="en-US" sz="1800" dirty="0"/>
          </a:p>
          <a:p>
            <a:endParaRPr lang="en-US" sz="2000" dirty="0"/>
          </a:p>
          <a:p>
            <a:r>
              <a:rPr lang="en-US" sz="2000" dirty="0"/>
              <a:t>On our 3-year cycle, programs:</a:t>
            </a:r>
          </a:p>
          <a:p>
            <a:pPr lvl="1"/>
            <a:r>
              <a:rPr lang="en-US" sz="1800" dirty="0"/>
              <a:t>Collect and record data every year.</a:t>
            </a:r>
          </a:p>
          <a:p>
            <a:pPr lvl="1"/>
            <a:r>
              <a:rPr lang="en-US" sz="1800" dirty="0"/>
              <a:t>Have a brief “check-in” with APAC at the end of the 2</a:t>
            </a:r>
            <a:r>
              <a:rPr lang="en-US" sz="1800" baseline="30000" dirty="0"/>
              <a:t>nd</a:t>
            </a:r>
            <a:r>
              <a:rPr lang="en-US" sz="1800" dirty="0"/>
              <a:t> year.</a:t>
            </a:r>
          </a:p>
          <a:p>
            <a:pPr lvl="1"/>
            <a:r>
              <a:rPr lang="en-US" sz="1800" dirty="0"/>
              <a:t>Submit the full assessment at the end of the 3</a:t>
            </a:r>
            <a:r>
              <a:rPr lang="en-US" sz="1800" baseline="30000" dirty="0"/>
              <a:t>rd</a:t>
            </a:r>
            <a:r>
              <a:rPr lang="en-US" sz="1800" dirty="0"/>
              <a:t> year.</a:t>
            </a:r>
          </a:p>
          <a:p>
            <a:endParaRPr lang="en-US" sz="2000" dirty="0"/>
          </a:p>
          <a:p>
            <a:r>
              <a:rPr lang="en-US" sz="2000" dirty="0"/>
              <a:t>APAC works to provide feedback in a timely manner so that programs can quickly make adjustments to their assessment plans, if needed.</a:t>
            </a:r>
          </a:p>
        </p:txBody>
      </p:sp>
    </p:spTree>
    <p:extLst>
      <p:ext uri="{BB962C8B-B14F-4D97-AF65-F5344CB8AC3E}">
        <p14:creationId xmlns:p14="http://schemas.microsoft.com/office/powerpoint/2010/main" val="8050642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BAFC8-3F4F-4066-9463-F75A1827A42C}"/>
              </a:ext>
            </a:extLst>
          </p:cNvPr>
          <p:cNvSpPr>
            <a:spLocks noGrp="1"/>
          </p:cNvSpPr>
          <p:nvPr>
            <p:ph type="title"/>
          </p:nvPr>
        </p:nvSpPr>
        <p:spPr>
          <a:xfrm>
            <a:off x="1162050" y="223494"/>
            <a:ext cx="10058400" cy="1371600"/>
          </a:xfrm>
        </p:spPr>
        <p:txBody>
          <a:bodyPr/>
          <a:lstStyle/>
          <a:p>
            <a:r>
              <a:rPr lang="en-US" dirty="0"/>
              <a:t>Assessment at RC (cont.)</a:t>
            </a:r>
          </a:p>
        </p:txBody>
      </p:sp>
      <p:sp>
        <p:nvSpPr>
          <p:cNvPr id="3" name="Content Placeholder 2">
            <a:extLst>
              <a:ext uri="{FF2B5EF4-FFF2-40B4-BE49-F238E27FC236}">
                <a16:creationId xmlns:a16="http://schemas.microsoft.com/office/drawing/2014/main" id="{41CAB237-45F7-404D-870B-F6120A8DE148}"/>
              </a:ext>
            </a:extLst>
          </p:cNvPr>
          <p:cNvSpPr>
            <a:spLocks noGrp="1"/>
          </p:cNvSpPr>
          <p:nvPr>
            <p:ph idx="1"/>
          </p:nvPr>
        </p:nvSpPr>
        <p:spPr>
          <a:xfrm>
            <a:off x="385763" y="1714500"/>
            <a:ext cx="11229975" cy="4920006"/>
          </a:xfrm>
        </p:spPr>
        <p:txBody>
          <a:bodyPr>
            <a:normAutofit lnSpcReduction="10000"/>
          </a:bodyPr>
          <a:lstStyle/>
          <a:p>
            <a:r>
              <a:rPr lang="en-US" sz="2000" dirty="0"/>
              <a:t>Programs should aim for 5-8 Student Learning Outcomes (SLOs)</a:t>
            </a:r>
          </a:p>
          <a:p>
            <a:pPr lvl="1"/>
            <a:r>
              <a:rPr lang="en-US" sz="1800" dirty="0"/>
              <a:t>These outcomes should align with the program’s mission.</a:t>
            </a:r>
          </a:p>
          <a:p>
            <a:endParaRPr lang="en-US" sz="2000" dirty="0"/>
          </a:p>
          <a:p>
            <a:r>
              <a:rPr lang="en-US" sz="2000" dirty="0"/>
              <a:t>Each outcome should have 2-3 measures, each with its own specified target</a:t>
            </a:r>
          </a:p>
          <a:p>
            <a:pPr lvl="1"/>
            <a:r>
              <a:rPr lang="en-US" sz="1800" dirty="0"/>
              <a:t>Where it makes sense, use both direct and indirect measures.</a:t>
            </a:r>
          </a:p>
          <a:p>
            <a:pPr lvl="1"/>
            <a:r>
              <a:rPr lang="en-US" sz="1800" dirty="0"/>
              <a:t>Direct measures – provide concrete evidence of student learning. For example, one of your measures may be scores on a quiz about proper use of lab equipment. Your target may be something like “at least ¾ of the students will score at or above 80%.”</a:t>
            </a:r>
          </a:p>
          <a:p>
            <a:pPr lvl="1"/>
            <a:r>
              <a:rPr lang="en-US" sz="1800" dirty="0"/>
              <a:t>Indirect measures – gauges students’ perceptions, reflections, or other signs that they are learning. For example, you may have an exit survey that asks students how confident they are that they know how to use specific laboratory equipment safely, with a target that all students feel at least “moderately confident”.</a:t>
            </a:r>
          </a:p>
          <a:p>
            <a:endParaRPr lang="en-US" sz="2000" dirty="0"/>
          </a:p>
          <a:p>
            <a:r>
              <a:rPr lang="en-US" sz="2000" dirty="0"/>
              <a:t>Note that some programs, like education and business, have additional accreditation requirements</a:t>
            </a:r>
          </a:p>
        </p:txBody>
      </p:sp>
    </p:spTree>
    <p:extLst>
      <p:ext uri="{BB962C8B-B14F-4D97-AF65-F5344CB8AC3E}">
        <p14:creationId xmlns:p14="http://schemas.microsoft.com/office/powerpoint/2010/main" val="15126897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6C235-4846-4849-9C9A-0C7F1F763EB6}"/>
              </a:ext>
            </a:extLst>
          </p:cNvPr>
          <p:cNvSpPr>
            <a:spLocks noGrp="1"/>
          </p:cNvSpPr>
          <p:nvPr>
            <p:ph type="title"/>
          </p:nvPr>
        </p:nvSpPr>
        <p:spPr/>
        <p:txBody>
          <a:bodyPr/>
          <a:lstStyle/>
          <a:p>
            <a:r>
              <a:rPr lang="en-US" dirty="0"/>
              <a:t>How do I write a good SLO?</a:t>
            </a:r>
          </a:p>
        </p:txBody>
      </p:sp>
      <p:sp>
        <p:nvSpPr>
          <p:cNvPr id="3" name="Content Placeholder 2">
            <a:extLst>
              <a:ext uri="{FF2B5EF4-FFF2-40B4-BE49-F238E27FC236}">
                <a16:creationId xmlns:a16="http://schemas.microsoft.com/office/drawing/2014/main" id="{DEE31E83-1182-4AF2-B047-3421E5289B32}"/>
              </a:ext>
            </a:extLst>
          </p:cNvPr>
          <p:cNvSpPr>
            <a:spLocks noGrp="1"/>
          </p:cNvSpPr>
          <p:nvPr>
            <p:ph idx="1"/>
          </p:nvPr>
        </p:nvSpPr>
        <p:spPr>
          <a:xfrm>
            <a:off x="257175" y="2014194"/>
            <a:ext cx="11744325" cy="4715219"/>
          </a:xfrm>
        </p:spPr>
        <p:txBody>
          <a:bodyPr>
            <a:normAutofit/>
          </a:bodyPr>
          <a:lstStyle/>
          <a:p>
            <a:r>
              <a:rPr lang="en-US" sz="2000" dirty="0"/>
              <a:t>Student learning outcomes:</a:t>
            </a:r>
          </a:p>
          <a:p>
            <a:pPr lvl="1"/>
            <a:r>
              <a:rPr lang="en-US" sz="2000" dirty="0"/>
              <a:t>Identify specific behaviors, knowledge, skills, etc. that students should be able to demonstrate as a result of participating in the program</a:t>
            </a:r>
          </a:p>
          <a:p>
            <a:pPr lvl="1"/>
            <a:r>
              <a:rPr lang="en-US" sz="2000" dirty="0"/>
              <a:t>Focuses on what you want your students to know or be able to do</a:t>
            </a:r>
          </a:p>
          <a:p>
            <a:pPr lvl="1"/>
            <a:r>
              <a:rPr lang="en-US" sz="2000" dirty="0"/>
              <a:t>Go back to the question “what should a student majoring in my program know or be able to do by the time they graduate (that they didn’t pick up from the general education curriculum)?”</a:t>
            </a:r>
          </a:p>
          <a:p>
            <a:endParaRPr lang="en-US" sz="2000" dirty="0"/>
          </a:p>
          <a:p>
            <a:r>
              <a:rPr lang="en-US" sz="2000" dirty="0"/>
              <a:t>Try to track each SLO in different places (for instance, in both a 200 and 400 level course, or across different sections). Be sure to adjust expectations to be appropriate to the level.</a:t>
            </a:r>
          </a:p>
        </p:txBody>
      </p:sp>
    </p:spTree>
    <p:extLst>
      <p:ext uri="{BB962C8B-B14F-4D97-AF65-F5344CB8AC3E}">
        <p14:creationId xmlns:p14="http://schemas.microsoft.com/office/powerpoint/2010/main" val="9744234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6C235-4846-4849-9C9A-0C7F1F763EB6}"/>
              </a:ext>
            </a:extLst>
          </p:cNvPr>
          <p:cNvSpPr>
            <a:spLocks noGrp="1"/>
          </p:cNvSpPr>
          <p:nvPr>
            <p:ph type="title"/>
          </p:nvPr>
        </p:nvSpPr>
        <p:spPr>
          <a:xfrm>
            <a:off x="842963" y="800100"/>
            <a:ext cx="9986961" cy="857250"/>
          </a:xfrm>
        </p:spPr>
        <p:txBody>
          <a:bodyPr/>
          <a:lstStyle/>
          <a:p>
            <a:r>
              <a:rPr lang="en-US" dirty="0"/>
              <a:t>How do I identify measures?</a:t>
            </a:r>
          </a:p>
        </p:txBody>
      </p:sp>
      <p:sp>
        <p:nvSpPr>
          <p:cNvPr id="3" name="Content Placeholder 2">
            <a:extLst>
              <a:ext uri="{FF2B5EF4-FFF2-40B4-BE49-F238E27FC236}">
                <a16:creationId xmlns:a16="http://schemas.microsoft.com/office/drawing/2014/main" id="{DEE31E83-1182-4AF2-B047-3421E5289B32}"/>
              </a:ext>
            </a:extLst>
          </p:cNvPr>
          <p:cNvSpPr>
            <a:spLocks noGrp="1"/>
          </p:cNvSpPr>
          <p:nvPr>
            <p:ph idx="1"/>
          </p:nvPr>
        </p:nvSpPr>
        <p:spPr>
          <a:xfrm>
            <a:off x="257175" y="2057400"/>
            <a:ext cx="11744325" cy="4672013"/>
          </a:xfrm>
        </p:spPr>
        <p:txBody>
          <a:bodyPr>
            <a:normAutofit/>
          </a:bodyPr>
          <a:lstStyle/>
          <a:p>
            <a:r>
              <a:rPr lang="en-US" sz="2000" dirty="0"/>
              <a:t>Identify what stand-alone, observable behaviors/outcomes provide evidence of that learning, then figure out how to measure it.</a:t>
            </a:r>
          </a:p>
          <a:p>
            <a:endParaRPr lang="en-US" sz="2000" dirty="0"/>
          </a:p>
          <a:p>
            <a:r>
              <a:rPr lang="en-US" sz="2000" dirty="0"/>
              <a:t>Be mindful of the words you choose in your SLOs: </a:t>
            </a:r>
            <a:r>
              <a:rPr lang="en-US" sz="1800" dirty="0"/>
              <a:t>Choose words that signify something measurable.</a:t>
            </a:r>
          </a:p>
          <a:p>
            <a:pPr lvl="1"/>
            <a:r>
              <a:rPr lang="en-US" sz="1800" dirty="0"/>
              <a:t>An SLO that says something like “students should know the major theories of psychology” can be hard to measure and is unclear.</a:t>
            </a:r>
          </a:p>
          <a:p>
            <a:pPr lvl="1"/>
            <a:r>
              <a:rPr lang="en-US" sz="1800" dirty="0"/>
              <a:t>“Students should be able to discuss major theories of psychology” provides a clearer, more measurable goal.</a:t>
            </a:r>
          </a:p>
        </p:txBody>
      </p:sp>
    </p:spTree>
    <p:extLst>
      <p:ext uri="{BB962C8B-B14F-4D97-AF65-F5344CB8AC3E}">
        <p14:creationId xmlns:p14="http://schemas.microsoft.com/office/powerpoint/2010/main" val="21761685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loom's Taxonomy of Learning Objectives">
            <a:extLst>
              <a:ext uri="{FF2B5EF4-FFF2-40B4-BE49-F238E27FC236}">
                <a16:creationId xmlns:a16="http://schemas.microsoft.com/office/drawing/2014/main" id="{5F95A95D-4831-450E-95E4-1DA25D14F2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1950" y="431088"/>
            <a:ext cx="9610725" cy="6209176"/>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C8E46272-0E64-452D-B47E-34CE12EB4A16}"/>
              </a:ext>
            </a:extLst>
          </p:cNvPr>
          <p:cNvSpPr txBox="1"/>
          <p:nvPr/>
        </p:nvSpPr>
        <p:spPr>
          <a:xfrm>
            <a:off x="9906000" y="5993933"/>
            <a:ext cx="2105025" cy="646331"/>
          </a:xfrm>
          <a:prstGeom prst="rect">
            <a:avLst/>
          </a:prstGeom>
          <a:noFill/>
        </p:spPr>
        <p:txBody>
          <a:bodyPr wrap="square" rtlCol="0">
            <a:spAutoFit/>
          </a:bodyPr>
          <a:lstStyle/>
          <a:p>
            <a:r>
              <a:rPr lang="en-US" sz="1200" dirty="0"/>
              <a:t>Image credit: University of Wisconsin-Madison, Continuing Studies</a:t>
            </a:r>
          </a:p>
        </p:txBody>
      </p:sp>
    </p:spTree>
    <p:extLst>
      <p:ext uri="{BB962C8B-B14F-4D97-AF65-F5344CB8AC3E}">
        <p14:creationId xmlns:p14="http://schemas.microsoft.com/office/powerpoint/2010/main" val="15924319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6C235-4846-4849-9C9A-0C7F1F763EB6}"/>
              </a:ext>
            </a:extLst>
          </p:cNvPr>
          <p:cNvSpPr>
            <a:spLocks noGrp="1"/>
          </p:cNvSpPr>
          <p:nvPr>
            <p:ph type="title"/>
          </p:nvPr>
        </p:nvSpPr>
        <p:spPr>
          <a:xfrm>
            <a:off x="842963" y="800100"/>
            <a:ext cx="9986961" cy="857250"/>
          </a:xfrm>
        </p:spPr>
        <p:txBody>
          <a:bodyPr/>
          <a:lstStyle/>
          <a:p>
            <a:r>
              <a:rPr lang="en-US" dirty="0"/>
              <a:t>How do I identify targets?</a:t>
            </a:r>
          </a:p>
        </p:txBody>
      </p:sp>
      <p:sp>
        <p:nvSpPr>
          <p:cNvPr id="3" name="Content Placeholder 2">
            <a:extLst>
              <a:ext uri="{FF2B5EF4-FFF2-40B4-BE49-F238E27FC236}">
                <a16:creationId xmlns:a16="http://schemas.microsoft.com/office/drawing/2014/main" id="{DEE31E83-1182-4AF2-B047-3421E5289B32}"/>
              </a:ext>
            </a:extLst>
          </p:cNvPr>
          <p:cNvSpPr>
            <a:spLocks noGrp="1"/>
          </p:cNvSpPr>
          <p:nvPr>
            <p:ph idx="1"/>
          </p:nvPr>
        </p:nvSpPr>
        <p:spPr>
          <a:xfrm>
            <a:off x="257175" y="2019300"/>
            <a:ext cx="11744325" cy="4710113"/>
          </a:xfrm>
        </p:spPr>
        <p:txBody>
          <a:bodyPr>
            <a:normAutofit/>
          </a:bodyPr>
          <a:lstStyle/>
          <a:p>
            <a:r>
              <a:rPr lang="en-US" sz="2000" dirty="0"/>
              <a:t>There are two things to think about when identifying a target for your measures:</a:t>
            </a:r>
          </a:p>
          <a:p>
            <a:pPr marL="0" indent="0">
              <a:buNone/>
            </a:pPr>
            <a:endParaRPr lang="en-US" sz="2000" dirty="0"/>
          </a:p>
          <a:p>
            <a:pPr marL="0" indent="0">
              <a:buNone/>
            </a:pPr>
            <a:r>
              <a:rPr lang="en-US" sz="2000" dirty="0"/>
              <a:t>1.) Is the target appropriate to the level?</a:t>
            </a:r>
          </a:p>
          <a:p>
            <a:pPr lvl="1"/>
            <a:r>
              <a:rPr lang="en-US" sz="2000" dirty="0"/>
              <a:t>You wouldn’t expect a 200 level student to produce the quality of paper that a 400 level student should be able to produce. Adjust your target accordingly. </a:t>
            </a:r>
          </a:p>
          <a:p>
            <a:pPr marL="0" indent="0">
              <a:buNone/>
            </a:pPr>
            <a:endParaRPr lang="en-US" sz="2000" dirty="0"/>
          </a:p>
          <a:p>
            <a:pPr marL="0" indent="0">
              <a:buNone/>
            </a:pPr>
            <a:r>
              <a:rPr lang="en-US" sz="2000" dirty="0"/>
              <a:t>2.) Does the target use a valid measurement? (that is, does the target reflect the measurement?)</a:t>
            </a:r>
          </a:p>
          <a:p>
            <a:pPr lvl="1"/>
            <a:r>
              <a:rPr lang="en-US" sz="2000" dirty="0"/>
              <a:t>If you want to assess whether your students can apply color theory to their own work, for example, a target that relies on participation in class may not be a valid measurement, which means any target attached to that measurement is unlikely to be giving you the information you’re seeking.</a:t>
            </a:r>
          </a:p>
        </p:txBody>
      </p:sp>
    </p:spTree>
    <p:extLst>
      <p:ext uri="{BB962C8B-B14F-4D97-AF65-F5344CB8AC3E}">
        <p14:creationId xmlns:p14="http://schemas.microsoft.com/office/powerpoint/2010/main" val="24778738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3F6095-7429-4F4D-B791-8D9CC1758439}"/>
              </a:ext>
            </a:extLst>
          </p:cNvPr>
          <p:cNvSpPr>
            <a:spLocks noGrp="1"/>
          </p:cNvSpPr>
          <p:nvPr>
            <p:ph type="title"/>
          </p:nvPr>
        </p:nvSpPr>
        <p:spPr>
          <a:xfrm>
            <a:off x="1138237" y="447675"/>
            <a:ext cx="10058400" cy="1371600"/>
          </a:xfrm>
        </p:spPr>
        <p:txBody>
          <a:bodyPr/>
          <a:lstStyle/>
          <a:p>
            <a:r>
              <a:rPr lang="en-US" dirty="0"/>
              <a:t>Failing to hit a target</a:t>
            </a:r>
          </a:p>
        </p:txBody>
      </p:sp>
      <p:sp>
        <p:nvSpPr>
          <p:cNvPr id="3" name="Content Placeholder 2">
            <a:extLst>
              <a:ext uri="{FF2B5EF4-FFF2-40B4-BE49-F238E27FC236}">
                <a16:creationId xmlns:a16="http://schemas.microsoft.com/office/drawing/2014/main" id="{73475154-A571-4DD3-8A29-842CEEFFEAB1}"/>
              </a:ext>
            </a:extLst>
          </p:cNvPr>
          <p:cNvSpPr>
            <a:spLocks noGrp="1"/>
          </p:cNvSpPr>
          <p:nvPr>
            <p:ph idx="1"/>
          </p:nvPr>
        </p:nvSpPr>
        <p:spPr>
          <a:xfrm>
            <a:off x="276225" y="1819275"/>
            <a:ext cx="11782425" cy="4895850"/>
          </a:xfrm>
        </p:spPr>
        <p:txBody>
          <a:bodyPr>
            <a:normAutofit/>
          </a:bodyPr>
          <a:lstStyle/>
          <a:p>
            <a:r>
              <a:rPr lang="en-US" sz="2000" dirty="0"/>
              <a:t>Many programs are worried about failing to hit a target, and so are quite conservative in their targets.</a:t>
            </a:r>
          </a:p>
          <a:p>
            <a:r>
              <a:rPr lang="en-US" sz="2000" dirty="0"/>
              <a:t>You’re certainly free to take this approach, but know that failing to hit a target is okay (really!), and a rigorous (yet attainable) target can be a good challenge.</a:t>
            </a:r>
          </a:p>
          <a:p>
            <a:r>
              <a:rPr lang="en-US" sz="2000" dirty="0"/>
              <a:t>If your program fails to hit a target, APAC may ask a few questions to help you think through why. For example:</a:t>
            </a:r>
          </a:p>
          <a:p>
            <a:pPr lvl="1"/>
            <a:r>
              <a:rPr lang="en-US" sz="2000" dirty="0"/>
              <a:t>Was the target too difficult? Was it at too high a level for this course section, for instance?</a:t>
            </a:r>
          </a:p>
          <a:p>
            <a:pPr lvl="1"/>
            <a:r>
              <a:rPr lang="en-US" sz="2000" dirty="0"/>
              <a:t>Is the measure valid? (does it truly measure what you’re trying to assess?)</a:t>
            </a:r>
          </a:p>
          <a:p>
            <a:pPr lvl="1"/>
            <a:r>
              <a:rPr lang="en-US" sz="2000" dirty="0"/>
              <a:t>Was this a result of a low sample size (n) and perhaps 1-2 students threw off the results?</a:t>
            </a:r>
            <a:endParaRPr lang="en-US" dirty="0"/>
          </a:p>
          <a:p>
            <a:endParaRPr lang="en-US" sz="2000" dirty="0"/>
          </a:p>
          <a:p>
            <a:r>
              <a:rPr lang="en-US" sz="2000" dirty="0"/>
              <a:t>It is really no big deal to miss a target. The whole assessment process is supposed to help you think through things and improve or adjust where </a:t>
            </a:r>
            <a:r>
              <a:rPr lang="en-US" sz="2000" i="1" u="sng" dirty="0"/>
              <a:t>you</a:t>
            </a:r>
            <a:r>
              <a:rPr lang="en-US" sz="2000" dirty="0"/>
              <a:t> decide it’s beneficial to do so.</a:t>
            </a:r>
          </a:p>
        </p:txBody>
      </p:sp>
    </p:spTree>
    <p:extLst>
      <p:ext uri="{BB962C8B-B14F-4D97-AF65-F5344CB8AC3E}">
        <p14:creationId xmlns:p14="http://schemas.microsoft.com/office/powerpoint/2010/main" val="40300907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058B0-DB78-45D4-90FC-DBA913567128}"/>
              </a:ext>
            </a:extLst>
          </p:cNvPr>
          <p:cNvSpPr>
            <a:spLocks noGrp="1"/>
          </p:cNvSpPr>
          <p:nvPr>
            <p:ph type="title"/>
          </p:nvPr>
        </p:nvSpPr>
        <p:spPr/>
        <p:txBody>
          <a:bodyPr>
            <a:normAutofit fontScale="90000"/>
          </a:bodyPr>
          <a:lstStyle/>
          <a:p>
            <a:r>
              <a:rPr lang="en-US" dirty="0"/>
              <a:t>How do I create a curriculum map?</a:t>
            </a:r>
          </a:p>
        </p:txBody>
      </p:sp>
      <p:sp>
        <p:nvSpPr>
          <p:cNvPr id="3" name="Content Placeholder 2">
            <a:extLst>
              <a:ext uri="{FF2B5EF4-FFF2-40B4-BE49-F238E27FC236}">
                <a16:creationId xmlns:a16="http://schemas.microsoft.com/office/drawing/2014/main" id="{BAFB7BCE-19B0-4309-9877-AD2BCD947370}"/>
              </a:ext>
            </a:extLst>
          </p:cNvPr>
          <p:cNvSpPr>
            <a:spLocks noGrp="1"/>
          </p:cNvSpPr>
          <p:nvPr>
            <p:ph idx="1"/>
          </p:nvPr>
        </p:nvSpPr>
        <p:spPr>
          <a:xfrm>
            <a:off x="400051" y="2371725"/>
            <a:ext cx="11401424" cy="4243388"/>
          </a:xfrm>
        </p:spPr>
        <p:txBody>
          <a:bodyPr>
            <a:normAutofit/>
          </a:bodyPr>
          <a:lstStyle/>
          <a:p>
            <a:r>
              <a:rPr lang="en-US" sz="2000" dirty="0"/>
              <a:t>A curriculum map for assessment outlines where in the curriculum each SLO is assessed.</a:t>
            </a:r>
          </a:p>
          <a:p>
            <a:endParaRPr lang="en-US" sz="2000" dirty="0"/>
          </a:p>
          <a:p>
            <a:r>
              <a:rPr lang="en-US" sz="2000" dirty="0"/>
              <a:t>These are very useful, and we </a:t>
            </a:r>
            <a:r>
              <a:rPr lang="en-US" sz="2000" i="1" dirty="0"/>
              <a:t>highly</a:t>
            </a:r>
            <a:r>
              <a:rPr lang="en-US" sz="2000" dirty="0"/>
              <a:t> recommend making one.</a:t>
            </a:r>
          </a:p>
          <a:p>
            <a:pPr lvl="1"/>
            <a:r>
              <a:rPr lang="en-US" sz="2000" dirty="0"/>
              <a:t>Allows programs to align SLOs with their courses.</a:t>
            </a:r>
          </a:p>
          <a:p>
            <a:pPr lvl="1"/>
            <a:r>
              <a:rPr lang="en-US" sz="2000" dirty="0"/>
              <a:t>Exposes gaps in the curriculum.</a:t>
            </a:r>
          </a:p>
          <a:p>
            <a:pPr lvl="1"/>
            <a:r>
              <a:rPr lang="en-US" sz="2000" dirty="0"/>
              <a:t>Helps the program determine whether they might be able to get at more than one SLO with a single assignment/method (yes! This is possible!)</a:t>
            </a:r>
          </a:p>
          <a:p>
            <a:pPr lvl="1"/>
            <a:r>
              <a:rPr lang="en-US" sz="2000" dirty="0"/>
              <a:t>Aids in course planning for the coming years.</a:t>
            </a:r>
          </a:p>
          <a:p>
            <a:pPr lvl="1"/>
            <a:r>
              <a:rPr lang="en-US" sz="2000" dirty="0"/>
              <a:t>Creates an easily digestible, easy-to-read vision of assessment that’s being done in the program</a:t>
            </a:r>
          </a:p>
        </p:txBody>
      </p:sp>
    </p:spTree>
    <p:extLst>
      <p:ext uri="{BB962C8B-B14F-4D97-AF65-F5344CB8AC3E}">
        <p14:creationId xmlns:p14="http://schemas.microsoft.com/office/powerpoint/2010/main" val="5291728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E9F34-6667-4FEF-90BF-2953C2032017}"/>
              </a:ext>
            </a:extLst>
          </p:cNvPr>
          <p:cNvSpPr>
            <a:spLocks noGrp="1"/>
          </p:cNvSpPr>
          <p:nvPr>
            <p:ph type="title"/>
          </p:nvPr>
        </p:nvSpPr>
        <p:spPr/>
        <p:txBody>
          <a:bodyPr/>
          <a:lstStyle/>
          <a:p>
            <a:r>
              <a:rPr lang="en-US" dirty="0"/>
              <a:t>Curriculum map example</a:t>
            </a:r>
          </a:p>
        </p:txBody>
      </p:sp>
      <p:graphicFrame>
        <p:nvGraphicFramePr>
          <p:cNvPr id="4" name="Table 3">
            <a:extLst>
              <a:ext uri="{FF2B5EF4-FFF2-40B4-BE49-F238E27FC236}">
                <a16:creationId xmlns:a16="http://schemas.microsoft.com/office/drawing/2014/main" id="{D29BCCF2-BE8E-416A-8D5D-47FE6D83C1B1}"/>
              </a:ext>
            </a:extLst>
          </p:cNvPr>
          <p:cNvGraphicFramePr>
            <a:graphicFrameLocks noGrp="1"/>
          </p:cNvGraphicFramePr>
          <p:nvPr>
            <p:extLst>
              <p:ext uri="{D42A27DB-BD31-4B8C-83A1-F6EECF244321}">
                <p14:modId xmlns:p14="http://schemas.microsoft.com/office/powerpoint/2010/main" val="968116362"/>
              </p:ext>
            </p:extLst>
          </p:nvPr>
        </p:nvGraphicFramePr>
        <p:xfrm>
          <a:off x="652464" y="2022634"/>
          <a:ext cx="10887072" cy="4192772"/>
        </p:xfrm>
        <a:graphic>
          <a:graphicData uri="http://schemas.openxmlformats.org/drawingml/2006/table">
            <a:tbl>
              <a:tblPr firstRow="1" bandRow="1">
                <a:tableStyleId>{5C22544A-7EE6-4342-B048-85BDC9FD1C3A}</a:tableStyleId>
              </a:tblPr>
              <a:tblGrid>
                <a:gridCol w="1814512">
                  <a:extLst>
                    <a:ext uri="{9D8B030D-6E8A-4147-A177-3AD203B41FA5}">
                      <a16:colId xmlns:a16="http://schemas.microsoft.com/office/drawing/2014/main" val="809720437"/>
                    </a:ext>
                  </a:extLst>
                </a:gridCol>
                <a:gridCol w="1814512">
                  <a:extLst>
                    <a:ext uri="{9D8B030D-6E8A-4147-A177-3AD203B41FA5}">
                      <a16:colId xmlns:a16="http://schemas.microsoft.com/office/drawing/2014/main" val="2352275407"/>
                    </a:ext>
                  </a:extLst>
                </a:gridCol>
                <a:gridCol w="1814512">
                  <a:extLst>
                    <a:ext uri="{9D8B030D-6E8A-4147-A177-3AD203B41FA5}">
                      <a16:colId xmlns:a16="http://schemas.microsoft.com/office/drawing/2014/main" val="3260291465"/>
                    </a:ext>
                  </a:extLst>
                </a:gridCol>
                <a:gridCol w="1814512">
                  <a:extLst>
                    <a:ext uri="{9D8B030D-6E8A-4147-A177-3AD203B41FA5}">
                      <a16:colId xmlns:a16="http://schemas.microsoft.com/office/drawing/2014/main" val="3308432105"/>
                    </a:ext>
                  </a:extLst>
                </a:gridCol>
                <a:gridCol w="1814512">
                  <a:extLst>
                    <a:ext uri="{9D8B030D-6E8A-4147-A177-3AD203B41FA5}">
                      <a16:colId xmlns:a16="http://schemas.microsoft.com/office/drawing/2014/main" val="1079060839"/>
                    </a:ext>
                  </a:extLst>
                </a:gridCol>
                <a:gridCol w="1814512">
                  <a:extLst>
                    <a:ext uri="{9D8B030D-6E8A-4147-A177-3AD203B41FA5}">
                      <a16:colId xmlns:a16="http://schemas.microsoft.com/office/drawing/2014/main" val="2978668652"/>
                    </a:ext>
                  </a:extLst>
                </a:gridCol>
              </a:tblGrid>
              <a:tr h="567758">
                <a:tc>
                  <a:txBody>
                    <a:bodyPr/>
                    <a:lstStyle/>
                    <a:p>
                      <a:endParaRPr lang="en-US" dirty="0"/>
                    </a:p>
                  </a:txBody>
                  <a:tcPr/>
                </a:tc>
                <a:tc>
                  <a:txBody>
                    <a:bodyPr/>
                    <a:lstStyle/>
                    <a:p>
                      <a:pPr algn="ctr"/>
                      <a:r>
                        <a:rPr lang="en-US" dirty="0"/>
                        <a:t>SLO1</a:t>
                      </a:r>
                    </a:p>
                  </a:txBody>
                  <a:tcPr/>
                </a:tc>
                <a:tc>
                  <a:txBody>
                    <a:bodyPr/>
                    <a:lstStyle/>
                    <a:p>
                      <a:pPr algn="ctr"/>
                      <a:r>
                        <a:rPr lang="en-US" dirty="0"/>
                        <a:t>SLO2</a:t>
                      </a:r>
                    </a:p>
                  </a:txBody>
                  <a:tcPr/>
                </a:tc>
                <a:tc>
                  <a:txBody>
                    <a:bodyPr/>
                    <a:lstStyle/>
                    <a:p>
                      <a:pPr algn="ctr"/>
                      <a:r>
                        <a:rPr lang="en-US" dirty="0"/>
                        <a:t>SLO3</a:t>
                      </a:r>
                    </a:p>
                  </a:txBody>
                  <a:tcPr/>
                </a:tc>
                <a:tc>
                  <a:txBody>
                    <a:bodyPr/>
                    <a:lstStyle/>
                    <a:p>
                      <a:pPr algn="ctr"/>
                      <a:r>
                        <a:rPr lang="en-US" dirty="0"/>
                        <a:t>SLO4</a:t>
                      </a:r>
                    </a:p>
                  </a:txBody>
                  <a:tcPr/>
                </a:tc>
                <a:tc>
                  <a:txBody>
                    <a:bodyPr/>
                    <a:lstStyle/>
                    <a:p>
                      <a:pPr algn="ctr"/>
                      <a:r>
                        <a:rPr lang="en-US" dirty="0"/>
                        <a:t>SLO5</a:t>
                      </a:r>
                    </a:p>
                  </a:txBody>
                  <a:tcPr/>
                </a:tc>
                <a:extLst>
                  <a:ext uri="{0D108BD9-81ED-4DB2-BD59-A6C34878D82A}">
                    <a16:rowId xmlns:a16="http://schemas.microsoft.com/office/drawing/2014/main" val="292990796"/>
                  </a:ext>
                </a:extLst>
              </a:tr>
              <a:tr h="567758">
                <a:tc>
                  <a:txBody>
                    <a:bodyPr/>
                    <a:lstStyle/>
                    <a:p>
                      <a:r>
                        <a:rPr lang="en-US" dirty="0"/>
                        <a:t>Course1 name</a:t>
                      </a:r>
                    </a:p>
                  </a:txBody>
                  <a:tcPr/>
                </a:tc>
                <a:tc>
                  <a:txBody>
                    <a:bodyPr/>
                    <a:lstStyle/>
                    <a:p>
                      <a:pPr algn="ctr"/>
                      <a:r>
                        <a:rPr lang="en-US" dirty="0"/>
                        <a:t>Intro paper</a:t>
                      </a:r>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a:p>
                  </a:txBody>
                  <a:tcPr/>
                </a:tc>
                <a:extLst>
                  <a:ext uri="{0D108BD9-81ED-4DB2-BD59-A6C34878D82A}">
                    <a16:rowId xmlns:a16="http://schemas.microsoft.com/office/drawing/2014/main" val="2201030067"/>
                  </a:ext>
                </a:extLst>
              </a:tr>
              <a:tr h="676991">
                <a:tc>
                  <a:txBody>
                    <a:bodyPr/>
                    <a:lstStyle/>
                    <a:p>
                      <a:r>
                        <a:rPr lang="en-US" dirty="0"/>
                        <a:t>Course2 name</a:t>
                      </a:r>
                    </a:p>
                  </a:txBody>
                  <a:tcPr/>
                </a:tc>
                <a:tc>
                  <a:txBody>
                    <a:bodyPr/>
                    <a:lstStyle/>
                    <a:p>
                      <a:pPr algn="ctr"/>
                      <a:endParaRPr lang="en-US"/>
                    </a:p>
                  </a:txBody>
                  <a:tcPr/>
                </a:tc>
                <a:tc>
                  <a:txBody>
                    <a:bodyPr/>
                    <a:lstStyle/>
                    <a:p>
                      <a:pPr algn="ctr"/>
                      <a:r>
                        <a:rPr lang="en-US" dirty="0"/>
                        <a:t>Exam 1,</a:t>
                      </a:r>
                    </a:p>
                    <a:p>
                      <a:pPr algn="ctr"/>
                      <a:r>
                        <a:rPr lang="en-US" dirty="0"/>
                        <a:t>HW 6</a:t>
                      </a:r>
                    </a:p>
                  </a:txBody>
                  <a:tcPr/>
                </a:tc>
                <a:tc>
                  <a:txBody>
                    <a:bodyPr/>
                    <a:lstStyle/>
                    <a:p>
                      <a:pPr algn="ctr"/>
                      <a:endParaRPr lang="en-US"/>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579985436"/>
                  </a:ext>
                </a:extLst>
              </a:tr>
              <a:tr h="567758">
                <a:tc>
                  <a:txBody>
                    <a:bodyPr/>
                    <a:lstStyle/>
                    <a:p>
                      <a:r>
                        <a:rPr lang="en-US" dirty="0"/>
                        <a:t>Course3 name</a:t>
                      </a:r>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r>
                        <a:rPr lang="en-US" dirty="0"/>
                        <a:t>Paper</a:t>
                      </a:r>
                    </a:p>
                  </a:txBody>
                  <a:tcPr/>
                </a:tc>
                <a:tc>
                  <a:txBody>
                    <a:bodyPr/>
                    <a:lstStyle/>
                    <a:p>
                      <a:pPr algn="ctr"/>
                      <a:r>
                        <a:rPr lang="en-US" dirty="0"/>
                        <a:t>Project</a:t>
                      </a:r>
                    </a:p>
                  </a:txBody>
                  <a:tcPr/>
                </a:tc>
                <a:extLst>
                  <a:ext uri="{0D108BD9-81ED-4DB2-BD59-A6C34878D82A}">
                    <a16:rowId xmlns:a16="http://schemas.microsoft.com/office/drawing/2014/main" val="4214174244"/>
                  </a:ext>
                </a:extLst>
              </a:tr>
              <a:tr h="567758">
                <a:tc>
                  <a:txBody>
                    <a:bodyPr/>
                    <a:lstStyle/>
                    <a:p>
                      <a:r>
                        <a:rPr lang="en-US" dirty="0"/>
                        <a:t>Course4 name</a:t>
                      </a:r>
                    </a:p>
                  </a:txBody>
                  <a:tcPr/>
                </a:tc>
                <a:tc>
                  <a:txBody>
                    <a:bodyPr/>
                    <a:lstStyle/>
                    <a:p>
                      <a:pPr algn="ctr"/>
                      <a:r>
                        <a:rPr lang="en-US" dirty="0"/>
                        <a:t>Exam 2 essay</a:t>
                      </a:r>
                    </a:p>
                  </a:txBody>
                  <a:tcPr/>
                </a:tc>
                <a:tc>
                  <a:txBody>
                    <a:bodyPr/>
                    <a:lstStyle/>
                    <a:p>
                      <a:pPr algn="ctr"/>
                      <a:endParaRPr lang="en-US"/>
                    </a:p>
                  </a:txBody>
                  <a:tcPr/>
                </a:tc>
                <a:tc>
                  <a:txBody>
                    <a:bodyPr/>
                    <a:lstStyle/>
                    <a:p>
                      <a:pPr algn="ctr"/>
                      <a:endParaRPr lang="en-US"/>
                    </a:p>
                  </a:txBody>
                  <a:tcPr/>
                </a:tc>
                <a:tc>
                  <a:txBody>
                    <a:bodyPr/>
                    <a:lstStyle/>
                    <a:p>
                      <a:pPr algn="ctr"/>
                      <a:r>
                        <a:rPr lang="en-US" dirty="0"/>
                        <a:t>Final</a:t>
                      </a:r>
                    </a:p>
                  </a:txBody>
                  <a:tcPr/>
                </a:tc>
                <a:tc>
                  <a:txBody>
                    <a:bodyPr/>
                    <a:lstStyle/>
                    <a:p>
                      <a:pPr algn="ctr"/>
                      <a:endParaRPr lang="en-US" dirty="0"/>
                    </a:p>
                  </a:txBody>
                  <a:tcPr/>
                </a:tc>
                <a:extLst>
                  <a:ext uri="{0D108BD9-81ED-4DB2-BD59-A6C34878D82A}">
                    <a16:rowId xmlns:a16="http://schemas.microsoft.com/office/drawing/2014/main" val="3435742114"/>
                  </a:ext>
                </a:extLst>
              </a:tr>
              <a:tr h="676991">
                <a:tc>
                  <a:txBody>
                    <a:bodyPr/>
                    <a:lstStyle/>
                    <a:p>
                      <a:r>
                        <a:rPr lang="en-US" dirty="0"/>
                        <a:t>Course5 name</a:t>
                      </a:r>
                    </a:p>
                  </a:txBody>
                  <a:tcPr/>
                </a:tc>
                <a:tc>
                  <a:txBody>
                    <a:bodyPr/>
                    <a:lstStyle/>
                    <a:p>
                      <a:pPr algn="ctr"/>
                      <a:endParaRPr lang="en-US"/>
                    </a:p>
                  </a:txBody>
                  <a:tcPr/>
                </a:tc>
                <a:tc>
                  <a:txBody>
                    <a:bodyPr/>
                    <a:lstStyle/>
                    <a:p>
                      <a:pPr algn="ctr"/>
                      <a:r>
                        <a:rPr lang="en-US" dirty="0"/>
                        <a:t>Reflection essay</a:t>
                      </a:r>
                    </a:p>
                  </a:txBody>
                  <a:tcPr/>
                </a:tc>
                <a:tc>
                  <a:txBody>
                    <a:bodyPr/>
                    <a:lstStyle/>
                    <a:p>
                      <a:pPr algn="ctr"/>
                      <a:endParaRPr lang="en-US"/>
                    </a:p>
                  </a:txBody>
                  <a:tcPr/>
                </a:tc>
                <a:tc>
                  <a:txBody>
                    <a:bodyPr/>
                    <a:lstStyle/>
                    <a:p>
                      <a:pPr algn="ctr"/>
                      <a:endParaRPr lang="en-US"/>
                    </a:p>
                  </a:txBody>
                  <a:tcPr/>
                </a:tc>
                <a:tc>
                  <a:txBody>
                    <a:bodyPr/>
                    <a:lstStyle/>
                    <a:p>
                      <a:pPr algn="ctr"/>
                      <a:r>
                        <a:rPr lang="en-US" dirty="0"/>
                        <a:t>Research</a:t>
                      </a:r>
                    </a:p>
                  </a:txBody>
                  <a:tcPr/>
                </a:tc>
                <a:extLst>
                  <a:ext uri="{0D108BD9-81ED-4DB2-BD59-A6C34878D82A}">
                    <a16:rowId xmlns:a16="http://schemas.microsoft.com/office/drawing/2014/main" val="1600983282"/>
                  </a:ext>
                </a:extLst>
              </a:tr>
              <a:tr h="567758">
                <a:tc>
                  <a:txBody>
                    <a:bodyPr/>
                    <a:lstStyle/>
                    <a:p>
                      <a:r>
                        <a:rPr lang="en-US" dirty="0"/>
                        <a:t>Exit Survey</a:t>
                      </a:r>
                    </a:p>
                  </a:txBody>
                  <a:tcPr/>
                </a:tc>
                <a:tc>
                  <a:txBody>
                    <a:bodyPr/>
                    <a:lstStyle/>
                    <a:p>
                      <a:pPr algn="ctr"/>
                      <a:endParaRPr lang="en-US"/>
                    </a:p>
                  </a:txBody>
                  <a:tcPr/>
                </a:tc>
                <a:tc>
                  <a:txBody>
                    <a:bodyPr/>
                    <a:lstStyle/>
                    <a:p>
                      <a:pPr algn="ctr"/>
                      <a:r>
                        <a:rPr lang="en-US" dirty="0"/>
                        <a:t>Q1</a:t>
                      </a:r>
                    </a:p>
                  </a:txBody>
                  <a:tcPr/>
                </a:tc>
                <a:tc>
                  <a:txBody>
                    <a:bodyPr/>
                    <a:lstStyle/>
                    <a:p>
                      <a:pPr algn="ctr"/>
                      <a:r>
                        <a:rPr lang="en-US" dirty="0"/>
                        <a:t>Q5</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382888903"/>
                  </a:ext>
                </a:extLst>
              </a:tr>
            </a:tbl>
          </a:graphicData>
        </a:graphic>
      </p:graphicFrame>
    </p:spTree>
    <p:extLst>
      <p:ext uri="{BB962C8B-B14F-4D97-AF65-F5344CB8AC3E}">
        <p14:creationId xmlns:p14="http://schemas.microsoft.com/office/powerpoint/2010/main" val="5998754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A6A9F-A005-44AF-9A5D-E60045E53748}"/>
              </a:ext>
            </a:extLst>
          </p:cNvPr>
          <p:cNvSpPr>
            <a:spLocks noGrp="1"/>
          </p:cNvSpPr>
          <p:nvPr>
            <p:ph type="title"/>
          </p:nvPr>
        </p:nvSpPr>
        <p:spPr/>
        <p:txBody>
          <a:bodyPr/>
          <a:lstStyle/>
          <a:p>
            <a:r>
              <a:rPr lang="en-US" dirty="0"/>
              <a:t>Planning for the future</a:t>
            </a:r>
          </a:p>
        </p:txBody>
      </p:sp>
      <p:sp>
        <p:nvSpPr>
          <p:cNvPr id="3" name="Content Placeholder 2">
            <a:extLst>
              <a:ext uri="{FF2B5EF4-FFF2-40B4-BE49-F238E27FC236}">
                <a16:creationId xmlns:a16="http://schemas.microsoft.com/office/drawing/2014/main" id="{8FE038C7-70CE-4984-9F28-187BEA99F086}"/>
              </a:ext>
            </a:extLst>
          </p:cNvPr>
          <p:cNvSpPr>
            <a:spLocks noGrp="1"/>
          </p:cNvSpPr>
          <p:nvPr>
            <p:ph idx="1"/>
          </p:nvPr>
        </p:nvSpPr>
        <p:spPr>
          <a:xfrm>
            <a:off x="490538" y="2176462"/>
            <a:ext cx="10744200" cy="4257675"/>
          </a:xfrm>
        </p:spPr>
        <p:txBody>
          <a:bodyPr>
            <a:normAutofit/>
          </a:bodyPr>
          <a:lstStyle/>
          <a:p>
            <a:r>
              <a:rPr lang="en-US" sz="2000" dirty="0"/>
              <a:t>Assessment can help programs identify their priorities, as well as where there are areas of student instruction which need improvement.</a:t>
            </a:r>
          </a:p>
          <a:p>
            <a:endParaRPr lang="en-US" sz="2000" dirty="0"/>
          </a:p>
          <a:p>
            <a:r>
              <a:rPr lang="en-US" sz="2000" dirty="0"/>
              <a:t>When thinking about future directions, consider:</a:t>
            </a:r>
          </a:p>
          <a:p>
            <a:pPr lvl="1"/>
            <a:r>
              <a:rPr lang="en-US" sz="2000" dirty="0"/>
              <a:t>Changes in curriculum (perhaps course sequencing, for instance)</a:t>
            </a:r>
          </a:p>
          <a:p>
            <a:pPr lvl="1"/>
            <a:r>
              <a:rPr lang="en-US" sz="2000" dirty="0"/>
              <a:t>Changes you might make to your assessment plan</a:t>
            </a:r>
          </a:p>
          <a:p>
            <a:pPr lvl="1"/>
            <a:r>
              <a:rPr lang="en-US" sz="2000" dirty="0"/>
              <a:t>How you might implement new assignments or technologies</a:t>
            </a:r>
          </a:p>
          <a:p>
            <a:pPr lvl="1"/>
            <a:r>
              <a:rPr lang="en-US" sz="2000" dirty="0"/>
              <a:t>How assessment needs might change as the expertise and interests of the faculty in the department change</a:t>
            </a:r>
          </a:p>
        </p:txBody>
      </p:sp>
    </p:spTree>
    <p:extLst>
      <p:ext uri="{BB962C8B-B14F-4D97-AF65-F5344CB8AC3E}">
        <p14:creationId xmlns:p14="http://schemas.microsoft.com/office/powerpoint/2010/main" val="3537968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B5A84-E4AA-4A5C-A1ED-0D945CF6DC92}"/>
              </a:ext>
            </a:extLst>
          </p:cNvPr>
          <p:cNvSpPr>
            <a:spLocks noGrp="1"/>
          </p:cNvSpPr>
          <p:nvPr>
            <p:ph type="title"/>
          </p:nvPr>
        </p:nvSpPr>
        <p:spPr/>
        <p:txBody>
          <a:bodyPr/>
          <a:lstStyle/>
          <a:p>
            <a:r>
              <a:rPr lang="en-US" dirty="0"/>
              <a:t>First: what is assessment?</a:t>
            </a:r>
          </a:p>
        </p:txBody>
      </p:sp>
      <p:sp>
        <p:nvSpPr>
          <p:cNvPr id="3" name="Content Placeholder 2">
            <a:extLst>
              <a:ext uri="{FF2B5EF4-FFF2-40B4-BE49-F238E27FC236}">
                <a16:creationId xmlns:a16="http://schemas.microsoft.com/office/drawing/2014/main" id="{121D956A-2304-4980-A326-54BEDBA9728F}"/>
              </a:ext>
            </a:extLst>
          </p:cNvPr>
          <p:cNvSpPr>
            <a:spLocks noGrp="1"/>
          </p:cNvSpPr>
          <p:nvPr>
            <p:ph idx="1"/>
          </p:nvPr>
        </p:nvSpPr>
        <p:spPr>
          <a:xfrm>
            <a:off x="277091" y="2299855"/>
            <a:ext cx="11462327" cy="4424218"/>
          </a:xfrm>
        </p:spPr>
        <p:txBody>
          <a:bodyPr>
            <a:noAutofit/>
          </a:bodyPr>
          <a:lstStyle/>
          <a:p>
            <a:r>
              <a:rPr lang="en-US" sz="2000" dirty="0"/>
              <a:t>Academic program assessment is an ongoing process of collecting and analyzing information in order to determine how well student outcomes are being met.</a:t>
            </a:r>
          </a:p>
          <a:p>
            <a:r>
              <a:rPr lang="en-US" sz="2000" dirty="0"/>
              <a:t>The ultimate goals are to:</a:t>
            </a:r>
          </a:p>
          <a:p>
            <a:pPr marL="274320" lvl="1" indent="0">
              <a:buNone/>
            </a:pPr>
            <a:r>
              <a:rPr lang="en-US" sz="2000" dirty="0"/>
              <a:t>1) ensure that students are learning what you want them to learn in your program, and</a:t>
            </a:r>
          </a:p>
          <a:p>
            <a:pPr marL="274320" lvl="1" indent="0">
              <a:buNone/>
            </a:pPr>
            <a:r>
              <a:rPr lang="en-US" sz="2000" dirty="0"/>
              <a:t>2) find areas where things may need to be adjusted in instruction in order to improve student learning</a:t>
            </a:r>
          </a:p>
          <a:p>
            <a:r>
              <a:rPr lang="en-US" sz="2000" dirty="0"/>
              <a:t>To help meet those goals, assessment involves:</a:t>
            </a:r>
          </a:p>
          <a:p>
            <a:pPr lvl="1"/>
            <a:r>
              <a:rPr lang="en-US" sz="2000" dirty="0"/>
              <a:t>setting clear, measurable objectives for student learning</a:t>
            </a:r>
          </a:p>
          <a:p>
            <a:pPr lvl="1"/>
            <a:r>
              <a:rPr lang="en-US" sz="2000" dirty="0"/>
              <a:t>collecting evidence to determine how well those objectives are being met</a:t>
            </a:r>
          </a:p>
          <a:p>
            <a:pPr lvl="1"/>
            <a:r>
              <a:rPr lang="en-US" sz="2000" dirty="0"/>
              <a:t>use that information to improve the program (close the loop)</a:t>
            </a:r>
          </a:p>
        </p:txBody>
      </p:sp>
    </p:spTree>
    <p:extLst>
      <p:ext uri="{BB962C8B-B14F-4D97-AF65-F5344CB8AC3E}">
        <p14:creationId xmlns:p14="http://schemas.microsoft.com/office/powerpoint/2010/main" val="35547284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45E0C-DE15-4D4C-9A1B-F228E9852DC7}"/>
              </a:ext>
            </a:extLst>
          </p:cNvPr>
          <p:cNvSpPr>
            <a:spLocks noGrp="1"/>
          </p:cNvSpPr>
          <p:nvPr>
            <p:ph type="title"/>
          </p:nvPr>
        </p:nvSpPr>
        <p:spPr/>
        <p:txBody>
          <a:bodyPr/>
          <a:lstStyle/>
          <a:p>
            <a:r>
              <a:rPr lang="en-US" dirty="0"/>
              <a:t>For more information:</a:t>
            </a:r>
          </a:p>
        </p:txBody>
      </p:sp>
      <p:sp>
        <p:nvSpPr>
          <p:cNvPr id="3" name="Content Placeholder 2">
            <a:extLst>
              <a:ext uri="{FF2B5EF4-FFF2-40B4-BE49-F238E27FC236}">
                <a16:creationId xmlns:a16="http://schemas.microsoft.com/office/drawing/2014/main" id="{7B46F661-7394-4AF1-ABFC-A7BD96CA9833}"/>
              </a:ext>
            </a:extLst>
          </p:cNvPr>
          <p:cNvSpPr>
            <a:spLocks noGrp="1"/>
          </p:cNvSpPr>
          <p:nvPr>
            <p:ph idx="1"/>
          </p:nvPr>
        </p:nvSpPr>
        <p:spPr/>
        <p:txBody>
          <a:bodyPr/>
          <a:lstStyle/>
          <a:p>
            <a:r>
              <a:rPr lang="en-US" sz="2000" dirty="0"/>
              <a:t>Visit the RC Assess </a:t>
            </a:r>
            <a:r>
              <a:rPr lang="en-US" sz="2000" dirty="0" err="1"/>
              <a:t>Digication</a:t>
            </a:r>
            <a:r>
              <a:rPr lang="en-US" sz="2000" dirty="0"/>
              <a:t> page</a:t>
            </a:r>
          </a:p>
          <a:p>
            <a:pPr marL="457200" lvl="1" indent="0">
              <a:buNone/>
            </a:pPr>
            <a:r>
              <a:rPr lang="en-US" sz="2000" dirty="0">
                <a:hlinkClick r:id="rId2"/>
              </a:rPr>
              <a:t>https://roanoke.digication.com/assess/home</a:t>
            </a:r>
            <a:endParaRPr lang="en-US" sz="2000" dirty="0"/>
          </a:p>
          <a:p>
            <a:endParaRPr lang="en-US" sz="2000" dirty="0"/>
          </a:p>
          <a:p>
            <a:r>
              <a:rPr lang="en-US" dirty="0"/>
              <a:t>Gwen Nuss, Assessment Coordinator</a:t>
            </a:r>
          </a:p>
          <a:p>
            <a:pPr marL="457200" lvl="1" indent="0">
              <a:buNone/>
            </a:pPr>
            <a:r>
              <a:rPr lang="en-US" sz="2000" dirty="0"/>
              <a:t>nuss@roanoke.edu</a:t>
            </a:r>
          </a:p>
        </p:txBody>
      </p:sp>
    </p:spTree>
    <p:extLst>
      <p:ext uri="{BB962C8B-B14F-4D97-AF65-F5344CB8AC3E}">
        <p14:creationId xmlns:p14="http://schemas.microsoft.com/office/powerpoint/2010/main" val="1618160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9FCFA-CD59-4270-BFEC-70E5002F8D55}"/>
              </a:ext>
            </a:extLst>
          </p:cNvPr>
          <p:cNvSpPr>
            <a:spLocks noGrp="1"/>
          </p:cNvSpPr>
          <p:nvPr>
            <p:ph type="title"/>
          </p:nvPr>
        </p:nvSpPr>
        <p:spPr/>
        <p:txBody>
          <a:bodyPr/>
          <a:lstStyle/>
          <a:p>
            <a:r>
              <a:rPr lang="en-US" dirty="0"/>
              <a:t>The process</a:t>
            </a:r>
          </a:p>
        </p:txBody>
      </p:sp>
      <p:sp>
        <p:nvSpPr>
          <p:cNvPr id="3" name="Content Placeholder 2">
            <a:extLst>
              <a:ext uri="{FF2B5EF4-FFF2-40B4-BE49-F238E27FC236}">
                <a16:creationId xmlns:a16="http://schemas.microsoft.com/office/drawing/2014/main" id="{A4048B52-046B-4419-9968-7515D098CFF0}"/>
              </a:ext>
            </a:extLst>
          </p:cNvPr>
          <p:cNvSpPr>
            <a:spLocks noGrp="1"/>
          </p:cNvSpPr>
          <p:nvPr>
            <p:ph idx="1"/>
          </p:nvPr>
        </p:nvSpPr>
        <p:spPr>
          <a:xfrm>
            <a:off x="212435" y="2105025"/>
            <a:ext cx="11794837" cy="4637520"/>
          </a:xfrm>
        </p:spPr>
        <p:txBody>
          <a:bodyPr>
            <a:normAutofit/>
          </a:bodyPr>
          <a:lstStyle/>
          <a:p>
            <a:r>
              <a:rPr lang="en-US" sz="2000" b="1" dirty="0"/>
              <a:t>Step 1: Identify learning outcomes </a:t>
            </a:r>
            <a:r>
              <a:rPr lang="en-US" sz="2000" dirty="0"/>
              <a:t>– clearly define what students should know, be able to do, or value by the end of the program.</a:t>
            </a:r>
          </a:p>
          <a:p>
            <a:pPr lvl="1"/>
            <a:r>
              <a:rPr lang="en-US" sz="1800" dirty="0"/>
              <a:t>Ask yourself: “what should a student majoring in my program know or be able to do by the time they graduate (that they didn’t pick up from the general education curriculum)?”</a:t>
            </a:r>
          </a:p>
          <a:p>
            <a:pPr lvl="1"/>
            <a:r>
              <a:rPr lang="en-US" sz="1800" dirty="0"/>
              <a:t>These outcomes are commonly called SLOs (Student Learning Outcomes)</a:t>
            </a:r>
          </a:p>
          <a:p>
            <a:endParaRPr lang="en-US" sz="2000" b="1" dirty="0"/>
          </a:p>
          <a:p>
            <a:r>
              <a:rPr lang="en-US" sz="2000" b="1" dirty="0"/>
              <a:t>Step 2: Gather evidence </a:t>
            </a:r>
            <a:r>
              <a:rPr lang="en-US" sz="2000" dirty="0"/>
              <a:t>– identify targets for each SLO and collect data and other evidence that indicates to what extent your students are reaching those outcomes.</a:t>
            </a:r>
          </a:p>
          <a:p>
            <a:pPr lvl="1"/>
            <a:r>
              <a:rPr lang="en-US" sz="1800" dirty="0"/>
              <a:t>Targets may be things like rubric scores on a specific paper, proficiency grades on a standardized exam, survey responses, level of mastery demonstrated in portfolios, etc.</a:t>
            </a:r>
          </a:p>
          <a:p>
            <a:pPr lvl="1"/>
            <a:r>
              <a:rPr lang="en-US" sz="1800" dirty="0"/>
              <a:t>Targets are typically expressed in terms of what percentage of students should achieve a certain level (e.g., “At least half of our students should achieve a score 4/5 or better on the rubric.”</a:t>
            </a:r>
          </a:p>
        </p:txBody>
      </p:sp>
    </p:spTree>
    <p:extLst>
      <p:ext uri="{BB962C8B-B14F-4D97-AF65-F5344CB8AC3E}">
        <p14:creationId xmlns:p14="http://schemas.microsoft.com/office/powerpoint/2010/main" val="33447215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9FCFA-CD59-4270-BFEC-70E5002F8D55}"/>
              </a:ext>
            </a:extLst>
          </p:cNvPr>
          <p:cNvSpPr>
            <a:spLocks noGrp="1"/>
          </p:cNvSpPr>
          <p:nvPr>
            <p:ph type="title"/>
          </p:nvPr>
        </p:nvSpPr>
        <p:spPr/>
        <p:txBody>
          <a:bodyPr/>
          <a:lstStyle/>
          <a:p>
            <a:r>
              <a:rPr lang="en-US" dirty="0"/>
              <a:t>The process (cont.)</a:t>
            </a:r>
          </a:p>
        </p:txBody>
      </p:sp>
      <p:sp>
        <p:nvSpPr>
          <p:cNvPr id="3" name="Content Placeholder 2">
            <a:extLst>
              <a:ext uri="{FF2B5EF4-FFF2-40B4-BE49-F238E27FC236}">
                <a16:creationId xmlns:a16="http://schemas.microsoft.com/office/drawing/2014/main" id="{A4048B52-046B-4419-9968-7515D098CFF0}"/>
              </a:ext>
            </a:extLst>
          </p:cNvPr>
          <p:cNvSpPr>
            <a:spLocks noGrp="1"/>
          </p:cNvSpPr>
          <p:nvPr>
            <p:ph idx="1"/>
          </p:nvPr>
        </p:nvSpPr>
        <p:spPr>
          <a:xfrm>
            <a:off x="228600" y="2443163"/>
            <a:ext cx="11778672" cy="4299382"/>
          </a:xfrm>
        </p:spPr>
        <p:txBody>
          <a:bodyPr>
            <a:normAutofit/>
          </a:bodyPr>
          <a:lstStyle/>
          <a:p>
            <a:r>
              <a:rPr lang="en-US" sz="2000" b="1" dirty="0"/>
              <a:t>Step 3: Analyze results </a:t>
            </a:r>
            <a:r>
              <a:rPr lang="en-US" sz="2000" dirty="0"/>
              <a:t>– evaluate the extent to which students are meeting your outcomes.</a:t>
            </a:r>
          </a:p>
          <a:p>
            <a:pPr lvl="1"/>
            <a:r>
              <a:rPr lang="en-US" sz="1800" dirty="0"/>
              <a:t>Keep notes, as necessary, to help with interpretation.</a:t>
            </a:r>
          </a:p>
          <a:p>
            <a:endParaRPr lang="en-US" sz="2000" b="1" dirty="0"/>
          </a:p>
          <a:p>
            <a:r>
              <a:rPr lang="en-US" sz="2000" b="1" dirty="0"/>
              <a:t>Step 4: Revise or improve, where necessary </a:t>
            </a:r>
            <a:r>
              <a:rPr lang="en-US" sz="2000" dirty="0"/>
              <a:t>– use results to revise and improve your outcomes, methods, and program components.</a:t>
            </a:r>
          </a:p>
          <a:p>
            <a:pPr lvl="1"/>
            <a:r>
              <a:rPr lang="en-US" sz="1800" dirty="0"/>
              <a:t>The Analysis Questions, at the end of the report form, can help with this</a:t>
            </a:r>
          </a:p>
        </p:txBody>
      </p:sp>
    </p:spTree>
    <p:extLst>
      <p:ext uri="{BB962C8B-B14F-4D97-AF65-F5344CB8AC3E}">
        <p14:creationId xmlns:p14="http://schemas.microsoft.com/office/powerpoint/2010/main" val="13953081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ED5C3-77F8-4EC6-B7CA-03EE105F6802}"/>
              </a:ext>
            </a:extLst>
          </p:cNvPr>
          <p:cNvSpPr>
            <a:spLocks noGrp="1"/>
          </p:cNvSpPr>
          <p:nvPr>
            <p:ph type="title"/>
          </p:nvPr>
        </p:nvSpPr>
        <p:spPr/>
        <p:txBody>
          <a:bodyPr/>
          <a:lstStyle/>
          <a:p>
            <a:r>
              <a:rPr lang="en-US" dirty="0"/>
              <a:t>Okay, but why do we do this?</a:t>
            </a:r>
          </a:p>
        </p:txBody>
      </p:sp>
      <p:sp>
        <p:nvSpPr>
          <p:cNvPr id="3" name="Content Placeholder 2">
            <a:extLst>
              <a:ext uri="{FF2B5EF4-FFF2-40B4-BE49-F238E27FC236}">
                <a16:creationId xmlns:a16="http://schemas.microsoft.com/office/drawing/2014/main" id="{B331FCD3-62BA-4A2C-886C-1B672AEE64C9}"/>
              </a:ext>
            </a:extLst>
          </p:cNvPr>
          <p:cNvSpPr>
            <a:spLocks noGrp="1"/>
          </p:cNvSpPr>
          <p:nvPr>
            <p:ph idx="1"/>
          </p:nvPr>
        </p:nvSpPr>
        <p:spPr>
          <a:xfrm>
            <a:off x="215611" y="1970269"/>
            <a:ext cx="4772025" cy="4696691"/>
          </a:xfrm>
        </p:spPr>
        <p:txBody>
          <a:bodyPr>
            <a:normAutofit/>
          </a:bodyPr>
          <a:lstStyle/>
          <a:p>
            <a:r>
              <a:rPr lang="en-US" sz="2000" dirty="0"/>
              <a:t>Helps us understand and improve student learning.</a:t>
            </a:r>
          </a:p>
          <a:p>
            <a:r>
              <a:rPr lang="en-US" sz="2000" dirty="0"/>
              <a:t>Provides data-driven evidence of effectiveness.</a:t>
            </a:r>
          </a:p>
          <a:p>
            <a:r>
              <a:rPr lang="en-US" sz="2000" dirty="0"/>
              <a:t>Informs curricular decisions.</a:t>
            </a:r>
          </a:p>
          <a:p>
            <a:r>
              <a:rPr lang="en-US" sz="2000" dirty="0"/>
              <a:t>Facilitates resource allocation.</a:t>
            </a:r>
          </a:p>
          <a:p>
            <a:r>
              <a:rPr lang="en-US" sz="2000" dirty="0"/>
              <a:t>Engages the community.</a:t>
            </a:r>
          </a:p>
          <a:p>
            <a:r>
              <a:rPr lang="en-US" sz="2000" dirty="0"/>
              <a:t>Highlights program-specific contributions to student growth.</a:t>
            </a:r>
          </a:p>
          <a:p>
            <a:r>
              <a:rPr lang="en-US" sz="2000" dirty="0"/>
              <a:t>Creates a shared vision and collective ownership in the program.</a:t>
            </a:r>
          </a:p>
        </p:txBody>
      </p:sp>
      <p:pic>
        <p:nvPicPr>
          <p:cNvPr id="1028" name="Picture 4" descr="https://www.thinkindependent.com.au/wp-content/uploads/2017/03/Aint-what-you-dont-know-Image-Mark-Twain-1200x480.jpg">
            <a:extLst>
              <a:ext uri="{FF2B5EF4-FFF2-40B4-BE49-F238E27FC236}">
                <a16:creationId xmlns:a16="http://schemas.microsoft.com/office/drawing/2014/main" id="{A632EDAD-85DC-4ADD-921A-AE80999915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7636" y="2752898"/>
            <a:ext cx="7828586" cy="31314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8680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3DE93-F1B0-43AE-9060-B94BD379FE36}"/>
              </a:ext>
            </a:extLst>
          </p:cNvPr>
          <p:cNvSpPr>
            <a:spLocks noGrp="1"/>
          </p:cNvSpPr>
          <p:nvPr>
            <p:ph type="title"/>
          </p:nvPr>
        </p:nvSpPr>
        <p:spPr>
          <a:xfrm>
            <a:off x="419100" y="400050"/>
            <a:ext cx="10906125" cy="1382568"/>
          </a:xfrm>
        </p:spPr>
        <p:txBody>
          <a:bodyPr>
            <a:normAutofit fontScale="90000"/>
          </a:bodyPr>
          <a:lstStyle/>
          <a:p>
            <a:r>
              <a:rPr lang="en-US" dirty="0"/>
              <a:t>Also, let’s be honest: we </a:t>
            </a:r>
            <a:r>
              <a:rPr lang="en-US" dirty="0" err="1"/>
              <a:t>kinda</a:t>
            </a:r>
            <a:r>
              <a:rPr lang="en-US" dirty="0"/>
              <a:t> have to</a:t>
            </a:r>
          </a:p>
        </p:txBody>
      </p:sp>
      <p:sp>
        <p:nvSpPr>
          <p:cNvPr id="3" name="Content Placeholder 2">
            <a:extLst>
              <a:ext uri="{FF2B5EF4-FFF2-40B4-BE49-F238E27FC236}">
                <a16:creationId xmlns:a16="http://schemas.microsoft.com/office/drawing/2014/main" id="{EA1464B8-6466-4583-AA22-A0FB25B0B324}"/>
              </a:ext>
            </a:extLst>
          </p:cNvPr>
          <p:cNvSpPr>
            <a:spLocks noGrp="1"/>
          </p:cNvSpPr>
          <p:nvPr>
            <p:ph idx="1"/>
          </p:nvPr>
        </p:nvSpPr>
        <p:spPr>
          <a:xfrm>
            <a:off x="225136" y="1982932"/>
            <a:ext cx="11623964" cy="4475018"/>
          </a:xfrm>
        </p:spPr>
        <p:txBody>
          <a:bodyPr>
            <a:normAutofit/>
          </a:bodyPr>
          <a:lstStyle/>
          <a:p>
            <a:r>
              <a:rPr lang="en-US" sz="2000" dirty="0"/>
              <a:t>SACSCOC: The Southern Association of Colleges and Schools Commission (commonly referred to simply as SACS).</a:t>
            </a:r>
          </a:p>
          <a:p>
            <a:r>
              <a:rPr lang="en-US" sz="2000" dirty="0"/>
              <a:t>Our accrediting body.</a:t>
            </a:r>
          </a:p>
          <a:p>
            <a:r>
              <a:rPr lang="en-US" sz="2000" dirty="0"/>
              <a:t>Complete expectations can be found in their document “Principles of Accreditation,” Section 8.2, but in a nutshell, they want to know:</a:t>
            </a:r>
          </a:p>
          <a:p>
            <a:pPr lvl="1"/>
            <a:r>
              <a:rPr lang="en-US" sz="2000" dirty="0"/>
              <a:t>Are expected student learning outcomes clearly defined in measurable terms for each program?</a:t>
            </a:r>
          </a:p>
          <a:p>
            <a:pPr lvl="1"/>
            <a:r>
              <a:rPr lang="en-US" sz="2000" dirty="0"/>
              <a:t>How do you determine whether these outcomes are met?</a:t>
            </a:r>
          </a:p>
          <a:p>
            <a:pPr lvl="1"/>
            <a:r>
              <a:rPr lang="en-US" sz="2000" dirty="0"/>
              <a:t>How are the results of assessment activities analyzed?</a:t>
            </a:r>
          </a:p>
          <a:p>
            <a:pPr lvl="1"/>
            <a:r>
              <a:rPr lang="en-US" sz="2000" dirty="0"/>
              <a:t>How have programs improved as a result of the assessment findings?</a:t>
            </a:r>
          </a:p>
          <a:p>
            <a:r>
              <a:rPr lang="en-US" sz="2000" dirty="0"/>
              <a:t>Note how these map on to the steps of our assessment program (slides 3-4)</a:t>
            </a:r>
          </a:p>
        </p:txBody>
      </p:sp>
    </p:spTree>
    <p:extLst>
      <p:ext uri="{BB962C8B-B14F-4D97-AF65-F5344CB8AC3E}">
        <p14:creationId xmlns:p14="http://schemas.microsoft.com/office/powerpoint/2010/main" val="2143678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EFF1B-E41E-4773-ABF6-D2C29234E328}"/>
              </a:ext>
            </a:extLst>
          </p:cNvPr>
          <p:cNvSpPr>
            <a:spLocks noGrp="1"/>
          </p:cNvSpPr>
          <p:nvPr>
            <p:ph type="title"/>
          </p:nvPr>
        </p:nvSpPr>
        <p:spPr/>
        <p:txBody>
          <a:bodyPr/>
          <a:lstStyle/>
          <a:p>
            <a:r>
              <a:rPr lang="en-US" dirty="0"/>
              <a:t>The program mission statement</a:t>
            </a:r>
          </a:p>
        </p:txBody>
      </p:sp>
      <p:sp>
        <p:nvSpPr>
          <p:cNvPr id="3" name="Content Placeholder 2">
            <a:extLst>
              <a:ext uri="{FF2B5EF4-FFF2-40B4-BE49-F238E27FC236}">
                <a16:creationId xmlns:a16="http://schemas.microsoft.com/office/drawing/2014/main" id="{40E30424-9FBD-4ADE-A00E-C13CBBD71064}"/>
              </a:ext>
            </a:extLst>
          </p:cNvPr>
          <p:cNvSpPr>
            <a:spLocks noGrp="1"/>
          </p:cNvSpPr>
          <p:nvPr>
            <p:ph idx="1"/>
          </p:nvPr>
        </p:nvSpPr>
        <p:spPr>
          <a:xfrm>
            <a:off x="452582" y="2343150"/>
            <a:ext cx="10704945" cy="3909868"/>
          </a:xfrm>
        </p:spPr>
        <p:txBody>
          <a:bodyPr>
            <a:normAutofit/>
          </a:bodyPr>
          <a:lstStyle/>
          <a:p>
            <a:r>
              <a:rPr lang="en-US" sz="2000" dirty="0"/>
              <a:t>We ask that every program develop (and revise, as needed) a program mission statement as part of it’s assessment plan.</a:t>
            </a:r>
          </a:p>
          <a:p>
            <a:endParaRPr lang="en-US" sz="2000" dirty="0"/>
          </a:p>
          <a:p>
            <a:r>
              <a:rPr lang="en-US" sz="2000" dirty="0"/>
              <a:t>The mission statement serves a few different functions:</a:t>
            </a:r>
          </a:p>
          <a:p>
            <a:pPr marL="457200" lvl="1" indent="0">
              <a:buNone/>
            </a:pPr>
            <a:r>
              <a:rPr lang="en-US" sz="2000" dirty="0"/>
              <a:t>1.) Articulates a guiding framework and overarching purpose of the program.</a:t>
            </a:r>
          </a:p>
          <a:p>
            <a:pPr lvl="2"/>
            <a:r>
              <a:rPr lang="en-US" sz="1800" dirty="0"/>
              <a:t>This might include values, goals, objectives, intent, etc.</a:t>
            </a:r>
          </a:p>
          <a:p>
            <a:pPr marL="457200" lvl="1" indent="0">
              <a:buNone/>
            </a:pPr>
            <a:r>
              <a:rPr lang="en-US" sz="2000" dirty="0"/>
              <a:t>2.) States how the program aligns with broader mission of the institution.</a:t>
            </a:r>
          </a:p>
          <a:p>
            <a:pPr marL="457200" lvl="1" indent="0">
              <a:buNone/>
            </a:pPr>
            <a:r>
              <a:rPr lang="en-US" sz="2000" dirty="0"/>
              <a:t>3.) Serves as a reference point (or basis) for assessment.</a:t>
            </a:r>
          </a:p>
          <a:p>
            <a:pPr marL="457200" lvl="1" indent="0">
              <a:buNone/>
            </a:pPr>
            <a:r>
              <a:rPr lang="en-US" sz="2000" dirty="0"/>
              <a:t>4.) Facilitates cohesion and unity of purpose within the program.</a:t>
            </a:r>
          </a:p>
          <a:p>
            <a:pPr lvl="1"/>
            <a:endParaRPr lang="en-US" sz="2000" dirty="0"/>
          </a:p>
        </p:txBody>
      </p:sp>
    </p:spTree>
    <p:extLst>
      <p:ext uri="{BB962C8B-B14F-4D97-AF65-F5344CB8AC3E}">
        <p14:creationId xmlns:p14="http://schemas.microsoft.com/office/powerpoint/2010/main" val="26067666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4CA157-775C-4565-9B2C-05036FAAA963}"/>
              </a:ext>
            </a:extLst>
          </p:cNvPr>
          <p:cNvSpPr>
            <a:spLocks noGrp="1"/>
          </p:cNvSpPr>
          <p:nvPr>
            <p:ph type="title"/>
          </p:nvPr>
        </p:nvSpPr>
        <p:spPr>
          <a:xfrm>
            <a:off x="877863" y="835122"/>
            <a:ext cx="10113410" cy="808950"/>
          </a:xfrm>
        </p:spPr>
        <p:txBody>
          <a:bodyPr>
            <a:normAutofit fontScale="90000"/>
          </a:bodyPr>
          <a:lstStyle/>
          <a:p>
            <a:r>
              <a:rPr lang="en-US" dirty="0"/>
              <a:t>An example mission statement</a:t>
            </a:r>
            <a:br>
              <a:rPr lang="en-US" dirty="0"/>
            </a:br>
            <a:r>
              <a:rPr lang="en-US" sz="1400" dirty="0"/>
              <a:t>(credit to UConn IRE for this image)</a:t>
            </a:r>
          </a:p>
        </p:txBody>
      </p:sp>
      <p:pic>
        <p:nvPicPr>
          <p:cNvPr id="4" name="Picture 3">
            <a:extLst>
              <a:ext uri="{FF2B5EF4-FFF2-40B4-BE49-F238E27FC236}">
                <a16:creationId xmlns:a16="http://schemas.microsoft.com/office/drawing/2014/main" id="{60FD23C1-01E8-4A5F-8313-427F0E3303B4}"/>
              </a:ext>
            </a:extLst>
          </p:cNvPr>
          <p:cNvPicPr>
            <a:picLocks noChangeAspect="1"/>
          </p:cNvPicPr>
          <p:nvPr/>
        </p:nvPicPr>
        <p:blipFill>
          <a:blip r:embed="rId2"/>
          <a:stretch>
            <a:fillRect/>
          </a:stretch>
        </p:blipFill>
        <p:spPr>
          <a:xfrm>
            <a:off x="1079553" y="1895475"/>
            <a:ext cx="9768267" cy="4821915"/>
          </a:xfrm>
          <a:prstGeom prst="rect">
            <a:avLst/>
          </a:prstGeom>
        </p:spPr>
      </p:pic>
    </p:spTree>
    <p:extLst>
      <p:ext uri="{BB962C8B-B14F-4D97-AF65-F5344CB8AC3E}">
        <p14:creationId xmlns:p14="http://schemas.microsoft.com/office/powerpoint/2010/main" val="665413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5025ED-146E-4CA3-B244-DD00A69707C0}"/>
              </a:ext>
            </a:extLst>
          </p:cNvPr>
          <p:cNvSpPr>
            <a:spLocks noGrp="1"/>
          </p:cNvSpPr>
          <p:nvPr>
            <p:ph type="title"/>
          </p:nvPr>
        </p:nvSpPr>
        <p:spPr>
          <a:xfrm>
            <a:off x="858982" y="668868"/>
            <a:ext cx="10474036" cy="706964"/>
          </a:xfrm>
        </p:spPr>
        <p:txBody>
          <a:bodyPr>
            <a:normAutofit fontScale="90000"/>
          </a:bodyPr>
          <a:lstStyle/>
          <a:p>
            <a:r>
              <a:rPr lang="en-US" dirty="0"/>
              <a:t>Assessment at RC</a:t>
            </a:r>
          </a:p>
        </p:txBody>
      </p:sp>
      <p:sp>
        <p:nvSpPr>
          <p:cNvPr id="3" name="Content Placeholder 2">
            <a:extLst>
              <a:ext uri="{FF2B5EF4-FFF2-40B4-BE49-F238E27FC236}">
                <a16:creationId xmlns:a16="http://schemas.microsoft.com/office/drawing/2014/main" id="{D4544BDA-2441-4B81-9EC9-76793384D47C}"/>
              </a:ext>
            </a:extLst>
          </p:cNvPr>
          <p:cNvSpPr>
            <a:spLocks noGrp="1"/>
          </p:cNvSpPr>
          <p:nvPr>
            <p:ph idx="1"/>
          </p:nvPr>
        </p:nvSpPr>
        <p:spPr>
          <a:xfrm>
            <a:off x="277091" y="1680632"/>
            <a:ext cx="11637818" cy="4757402"/>
          </a:xfrm>
        </p:spPr>
        <p:txBody>
          <a:bodyPr>
            <a:normAutofit/>
          </a:bodyPr>
          <a:lstStyle/>
          <a:p>
            <a:r>
              <a:rPr lang="en-US" sz="2000" dirty="0"/>
              <a:t>Currently (AY 2023-24), we’re in the middle of switching from a one-year assessment plan approach to a 3-year assessment plan approach</a:t>
            </a:r>
          </a:p>
          <a:p>
            <a:endParaRPr lang="en-US" sz="2000" dirty="0"/>
          </a:p>
          <a:p>
            <a:r>
              <a:rPr lang="en-US" sz="2000" dirty="0"/>
              <a:t>This adjustment was made for a couple reasons:</a:t>
            </a:r>
          </a:p>
          <a:p>
            <a:pPr marL="457200" lvl="1" indent="0">
              <a:buNone/>
            </a:pPr>
            <a:r>
              <a:rPr lang="en-US" sz="1800" dirty="0"/>
              <a:t>1.) to ensure that report feedback was timely and relevant.</a:t>
            </a:r>
          </a:p>
          <a:p>
            <a:pPr marL="457200" lvl="1" indent="0">
              <a:buNone/>
            </a:pPr>
            <a:r>
              <a:rPr lang="en-US" sz="1800" dirty="0"/>
              <a:t>2.) so that programs had time to gather more data during a single cycle.</a:t>
            </a:r>
          </a:p>
          <a:p>
            <a:pPr marL="457200" lvl="1" indent="0">
              <a:buNone/>
            </a:pPr>
            <a:r>
              <a:rPr lang="en-US" sz="1800" dirty="0"/>
              <a:t>3.) to encourage more creative, meaningful improvements/adjustments.</a:t>
            </a:r>
          </a:p>
          <a:p>
            <a:endParaRPr lang="en-US" sz="2000" dirty="0"/>
          </a:p>
          <a:p>
            <a:r>
              <a:rPr lang="en-US" sz="2000" dirty="0"/>
              <a:t>Details about the cycle and all sorts of goodies can be found on the RC Assess </a:t>
            </a:r>
            <a:r>
              <a:rPr lang="en-US" sz="2000" dirty="0" err="1"/>
              <a:t>Digication</a:t>
            </a:r>
            <a:r>
              <a:rPr lang="en-US" sz="2000" dirty="0"/>
              <a:t> page (</a:t>
            </a:r>
            <a:r>
              <a:rPr lang="en-US" sz="2000" dirty="0">
                <a:hlinkClick r:id="rId2"/>
              </a:rPr>
              <a:t>https://roanoke.digication.com/assess/home</a:t>
            </a:r>
            <a:r>
              <a:rPr lang="en-US" sz="2000" dirty="0"/>
              <a:t>)</a:t>
            </a:r>
          </a:p>
          <a:p>
            <a:pPr lvl="1"/>
            <a:r>
              <a:rPr lang="en-US" sz="1800" dirty="0"/>
              <a:t>Calendar!</a:t>
            </a:r>
          </a:p>
          <a:p>
            <a:pPr lvl="1"/>
            <a:r>
              <a:rPr lang="en-US" sz="1800" dirty="0"/>
              <a:t>Forms!</a:t>
            </a:r>
          </a:p>
          <a:p>
            <a:pPr lvl="1"/>
            <a:r>
              <a:rPr lang="en-US" sz="1800" dirty="0"/>
              <a:t>Past reports!</a:t>
            </a:r>
          </a:p>
        </p:txBody>
      </p:sp>
    </p:spTree>
    <p:extLst>
      <p:ext uri="{BB962C8B-B14F-4D97-AF65-F5344CB8AC3E}">
        <p14:creationId xmlns:p14="http://schemas.microsoft.com/office/powerpoint/2010/main" val="12434678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TM03457510[[fn=Savon]]</Template>
  <TotalTime>732</TotalTime>
  <Words>1843</Words>
  <Application>Microsoft Office PowerPoint</Application>
  <PresentationFormat>Widescreen</PresentationFormat>
  <Paragraphs>160</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Century Gothic</vt:lpstr>
      <vt:lpstr>Garamond</vt:lpstr>
      <vt:lpstr>Savon</vt:lpstr>
      <vt:lpstr>Assessment Planning: </vt:lpstr>
      <vt:lpstr>First: what is assessment?</vt:lpstr>
      <vt:lpstr>The process</vt:lpstr>
      <vt:lpstr>The process (cont.)</vt:lpstr>
      <vt:lpstr>Okay, but why do we do this?</vt:lpstr>
      <vt:lpstr>Also, let’s be honest: we kinda have to</vt:lpstr>
      <vt:lpstr>The program mission statement</vt:lpstr>
      <vt:lpstr>An example mission statement (credit to UConn IRE for this image)</vt:lpstr>
      <vt:lpstr>Assessment at RC</vt:lpstr>
      <vt:lpstr>Assessment at RC (cont.)</vt:lpstr>
      <vt:lpstr>Assessment at RC (cont.)</vt:lpstr>
      <vt:lpstr>How do I write a good SLO?</vt:lpstr>
      <vt:lpstr>How do I identify measures?</vt:lpstr>
      <vt:lpstr>PowerPoint Presentation</vt:lpstr>
      <vt:lpstr>How do I identify targets?</vt:lpstr>
      <vt:lpstr>Failing to hit a target</vt:lpstr>
      <vt:lpstr>How do I create a curriculum map?</vt:lpstr>
      <vt:lpstr>Curriculum map example</vt:lpstr>
      <vt:lpstr>Planning for the future</vt:lpstr>
      <vt:lpstr>For more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Planning: </dc:title>
  <dc:creator>Nuss, Gwen</dc:creator>
  <cp:lastModifiedBy>Nuss, Gwen</cp:lastModifiedBy>
  <cp:revision>34</cp:revision>
  <dcterms:created xsi:type="dcterms:W3CDTF">2023-09-28T14:46:43Z</dcterms:created>
  <dcterms:modified xsi:type="dcterms:W3CDTF">2023-10-12T19:45:40Z</dcterms:modified>
</cp:coreProperties>
</file>