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handoutMasterIdLst>
    <p:handoutMasterId r:id="rId17"/>
  </p:handoutMasterIdLst>
  <p:sldIdLst>
    <p:sldId id="256" r:id="rId2"/>
    <p:sldId id="257" r:id="rId3"/>
    <p:sldId id="258" r:id="rId4"/>
    <p:sldId id="259" r:id="rId5"/>
    <p:sldId id="260" r:id="rId6"/>
    <p:sldId id="266" r:id="rId7"/>
    <p:sldId id="273" r:id="rId8"/>
    <p:sldId id="262" r:id="rId9"/>
    <p:sldId id="267" r:id="rId10"/>
    <p:sldId id="264" r:id="rId11"/>
    <p:sldId id="265" r:id="rId12"/>
    <p:sldId id="268" r:id="rId13"/>
    <p:sldId id="269" r:id="rId14"/>
    <p:sldId id="271"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p:scale>
          <a:sx n="40" d="100"/>
          <a:sy n="40" d="100"/>
        </p:scale>
        <p:origin x="1680"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32E177-FD3A-44E2-BE9C-07E0910FC9E7}" type="doc">
      <dgm:prSet loTypeId="urn:microsoft.com/office/officeart/2016/7/layout/VerticalSolidActionList" loCatId="List" qsTypeId="urn:microsoft.com/office/officeart/2005/8/quickstyle/simple1" qsCatId="simple" csTypeId="urn:microsoft.com/office/officeart/2005/8/colors/accent1_2" csCatId="accent1"/>
      <dgm:spPr/>
      <dgm:t>
        <a:bodyPr/>
        <a:lstStyle/>
        <a:p>
          <a:endParaRPr lang="en-US"/>
        </a:p>
      </dgm:t>
    </dgm:pt>
    <dgm:pt modelId="{F23228F6-3D51-4E6D-9D62-70E90F32027C}">
      <dgm:prSet/>
      <dgm:spPr/>
      <dgm:t>
        <a:bodyPr/>
        <a:lstStyle/>
        <a:p>
          <a:pPr algn="l"/>
          <a:r>
            <a:rPr lang="en-US" dirty="0">
              <a:latin typeface="Garamond" charset="0"/>
              <a:ea typeface="Garamond" charset="0"/>
              <a:cs typeface="Garamond" charset="0"/>
            </a:rPr>
            <a:t>Increase</a:t>
          </a:r>
        </a:p>
      </dgm:t>
    </dgm:pt>
    <dgm:pt modelId="{729FB8BA-6B25-498A-87F9-DFD34BE6EB9D}" type="parTrans" cxnId="{296A9DE6-3548-4F96-B585-C03416238470}">
      <dgm:prSet/>
      <dgm:spPr/>
      <dgm:t>
        <a:bodyPr/>
        <a:lstStyle/>
        <a:p>
          <a:pPr algn="l"/>
          <a:endParaRPr lang="en-US"/>
        </a:p>
      </dgm:t>
    </dgm:pt>
    <dgm:pt modelId="{97BC5645-08CD-47A9-AF23-BDD0B3E45EBD}" type="sibTrans" cxnId="{296A9DE6-3548-4F96-B585-C03416238470}">
      <dgm:prSet/>
      <dgm:spPr/>
      <dgm:t>
        <a:bodyPr/>
        <a:lstStyle/>
        <a:p>
          <a:pPr algn="l"/>
          <a:endParaRPr lang="en-US"/>
        </a:p>
      </dgm:t>
    </dgm:pt>
    <dgm:pt modelId="{38666C4B-79D2-4572-934A-D3D94998DD0A}">
      <dgm:prSet custT="1"/>
      <dgm:spPr/>
      <dgm:t>
        <a:bodyPr/>
        <a:lstStyle/>
        <a:p>
          <a:pPr algn="l"/>
          <a:r>
            <a:rPr lang="en-US" sz="2800" dirty="0">
              <a:latin typeface="Garamond" charset="0"/>
              <a:ea typeface="Garamond" charset="0"/>
              <a:cs typeface="Garamond" charset="0"/>
            </a:rPr>
            <a:t>Increase oral and written production for beginning and intermediate language learners at Roanoke College</a:t>
          </a:r>
        </a:p>
      </dgm:t>
    </dgm:pt>
    <dgm:pt modelId="{6690491D-4A88-4DD8-AA38-E53CA83A993F}" type="parTrans" cxnId="{4C4F3E0B-56A0-432A-8383-5E0F69FE71B1}">
      <dgm:prSet/>
      <dgm:spPr/>
      <dgm:t>
        <a:bodyPr/>
        <a:lstStyle/>
        <a:p>
          <a:pPr algn="l"/>
          <a:endParaRPr lang="en-US"/>
        </a:p>
      </dgm:t>
    </dgm:pt>
    <dgm:pt modelId="{811ED77A-6A03-4FD9-A73D-76D63BA4E82F}" type="sibTrans" cxnId="{4C4F3E0B-56A0-432A-8383-5E0F69FE71B1}">
      <dgm:prSet/>
      <dgm:spPr/>
      <dgm:t>
        <a:bodyPr/>
        <a:lstStyle/>
        <a:p>
          <a:pPr algn="l"/>
          <a:endParaRPr lang="en-US"/>
        </a:p>
      </dgm:t>
    </dgm:pt>
    <dgm:pt modelId="{11B4E511-316D-452A-A2B7-3E07EA2C54FD}">
      <dgm:prSet/>
      <dgm:spPr/>
      <dgm:t>
        <a:bodyPr/>
        <a:lstStyle/>
        <a:p>
          <a:pPr algn="l"/>
          <a:r>
            <a:rPr lang="en-US" dirty="0">
              <a:latin typeface="Garamond" charset="0"/>
              <a:ea typeface="Garamond" charset="0"/>
              <a:cs typeface="Garamond" charset="0"/>
            </a:rPr>
            <a:t>Improve</a:t>
          </a:r>
        </a:p>
      </dgm:t>
    </dgm:pt>
    <dgm:pt modelId="{B535CCB3-E216-4CC0-8106-C85F72304E7C}" type="parTrans" cxnId="{19DE433B-1DA3-41F4-82C4-D743BAD0F5C6}">
      <dgm:prSet/>
      <dgm:spPr/>
      <dgm:t>
        <a:bodyPr/>
        <a:lstStyle/>
        <a:p>
          <a:pPr algn="l"/>
          <a:endParaRPr lang="en-US"/>
        </a:p>
      </dgm:t>
    </dgm:pt>
    <dgm:pt modelId="{3BACBFCB-7518-4082-9F38-4A1144DA3467}" type="sibTrans" cxnId="{19DE433B-1DA3-41F4-82C4-D743BAD0F5C6}">
      <dgm:prSet/>
      <dgm:spPr/>
      <dgm:t>
        <a:bodyPr/>
        <a:lstStyle/>
        <a:p>
          <a:pPr algn="l"/>
          <a:endParaRPr lang="en-US"/>
        </a:p>
      </dgm:t>
    </dgm:pt>
    <dgm:pt modelId="{594D169D-2DA8-48D9-BE67-399489973FB3}">
      <dgm:prSet custT="1"/>
      <dgm:spPr/>
      <dgm:t>
        <a:bodyPr/>
        <a:lstStyle/>
        <a:p>
          <a:pPr algn="l"/>
          <a:r>
            <a:rPr lang="en-US" sz="2800" dirty="0">
              <a:latin typeface="Garamond" charset="0"/>
              <a:ea typeface="Garamond" charset="0"/>
              <a:cs typeface="Garamond" charset="0"/>
            </a:rPr>
            <a:t>Improve communicative confidence for our language learners</a:t>
          </a:r>
        </a:p>
      </dgm:t>
    </dgm:pt>
    <dgm:pt modelId="{7294AFBC-0A31-42DC-AD02-EB5581030F3B}" type="parTrans" cxnId="{46992B83-BFD3-45C9-A76F-F5EBE8A34D53}">
      <dgm:prSet/>
      <dgm:spPr/>
      <dgm:t>
        <a:bodyPr/>
        <a:lstStyle/>
        <a:p>
          <a:pPr algn="l"/>
          <a:endParaRPr lang="en-US"/>
        </a:p>
      </dgm:t>
    </dgm:pt>
    <dgm:pt modelId="{B58D57AA-EF23-48AE-A2D1-7D6DE388B47E}" type="sibTrans" cxnId="{46992B83-BFD3-45C9-A76F-F5EBE8A34D53}">
      <dgm:prSet/>
      <dgm:spPr/>
      <dgm:t>
        <a:bodyPr/>
        <a:lstStyle/>
        <a:p>
          <a:pPr algn="l"/>
          <a:endParaRPr lang="en-US"/>
        </a:p>
      </dgm:t>
    </dgm:pt>
    <dgm:pt modelId="{19AECDBD-21E4-4228-926C-6A5DE911D512}">
      <dgm:prSet/>
      <dgm:spPr/>
      <dgm:t>
        <a:bodyPr/>
        <a:lstStyle/>
        <a:p>
          <a:pPr algn="l"/>
          <a:r>
            <a:rPr lang="en-US" dirty="0">
              <a:latin typeface="Garamond" charset="0"/>
              <a:ea typeface="Garamond" charset="0"/>
              <a:cs typeface="Garamond" charset="0"/>
            </a:rPr>
            <a:t>Develop</a:t>
          </a:r>
        </a:p>
      </dgm:t>
    </dgm:pt>
    <dgm:pt modelId="{6E4A003C-4518-4590-8683-6AC655CBBB3A}" type="parTrans" cxnId="{8CB6D1EB-8002-4BE6-9D10-F75092F173AC}">
      <dgm:prSet/>
      <dgm:spPr/>
      <dgm:t>
        <a:bodyPr/>
        <a:lstStyle/>
        <a:p>
          <a:pPr algn="l"/>
          <a:endParaRPr lang="en-US"/>
        </a:p>
      </dgm:t>
    </dgm:pt>
    <dgm:pt modelId="{A5FF2B66-91EE-49F7-8115-348123AD3F52}" type="sibTrans" cxnId="{8CB6D1EB-8002-4BE6-9D10-F75092F173AC}">
      <dgm:prSet/>
      <dgm:spPr/>
      <dgm:t>
        <a:bodyPr/>
        <a:lstStyle/>
        <a:p>
          <a:pPr algn="l"/>
          <a:endParaRPr lang="en-US"/>
        </a:p>
      </dgm:t>
    </dgm:pt>
    <dgm:pt modelId="{CD931526-749D-4329-84B0-47D7DF828180}">
      <dgm:prSet custT="1"/>
      <dgm:spPr/>
      <dgm:t>
        <a:bodyPr/>
        <a:lstStyle/>
        <a:p>
          <a:pPr algn="l"/>
          <a:r>
            <a:rPr lang="en-US" sz="2800" dirty="0">
              <a:latin typeface="Garamond" charset="0"/>
              <a:ea typeface="Garamond" charset="0"/>
              <a:cs typeface="Garamond" charset="0"/>
            </a:rPr>
            <a:t>Develop comprehensive language input for all the language modalities</a:t>
          </a:r>
        </a:p>
      </dgm:t>
    </dgm:pt>
    <dgm:pt modelId="{C6D80616-2E32-4A05-947A-73C4FE43B74F}" type="parTrans" cxnId="{2644F9EB-4880-4905-9E4F-837C210307EE}">
      <dgm:prSet/>
      <dgm:spPr/>
      <dgm:t>
        <a:bodyPr/>
        <a:lstStyle/>
        <a:p>
          <a:pPr algn="l"/>
          <a:endParaRPr lang="en-US"/>
        </a:p>
      </dgm:t>
    </dgm:pt>
    <dgm:pt modelId="{F9DE8001-5F7E-4970-9546-CF5866966B71}" type="sibTrans" cxnId="{2644F9EB-4880-4905-9E4F-837C210307EE}">
      <dgm:prSet/>
      <dgm:spPr/>
      <dgm:t>
        <a:bodyPr/>
        <a:lstStyle/>
        <a:p>
          <a:pPr algn="l"/>
          <a:endParaRPr lang="en-US"/>
        </a:p>
      </dgm:t>
    </dgm:pt>
    <dgm:pt modelId="{04FC389A-B3E8-469A-BB0A-2B89AB10972F}">
      <dgm:prSet/>
      <dgm:spPr/>
      <dgm:t>
        <a:bodyPr/>
        <a:lstStyle/>
        <a:p>
          <a:pPr algn="l"/>
          <a:r>
            <a:rPr lang="en-US" dirty="0">
              <a:latin typeface="Garamond" charset="0"/>
              <a:ea typeface="Garamond" charset="0"/>
              <a:cs typeface="Garamond" charset="0"/>
            </a:rPr>
            <a:t>Provide</a:t>
          </a:r>
        </a:p>
      </dgm:t>
    </dgm:pt>
    <dgm:pt modelId="{69AD8B91-9393-42C9-A4E1-74EA0D57DCC9}" type="parTrans" cxnId="{140A68BF-AB91-430D-8E55-C97D37308ABB}">
      <dgm:prSet/>
      <dgm:spPr/>
      <dgm:t>
        <a:bodyPr/>
        <a:lstStyle/>
        <a:p>
          <a:pPr algn="l"/>
          <a:endParaRPr lang="en-US"/>
        </a:p>
      </dgm:t>
    </dgm:pt>
    <dgm:pt modelId="{75E41537-2E2F-4997-A84A-5387A4A18F6C}" type="sibTrans" cxnId="{140A68BF-AB91-430D-8E55-C97D37308ABB}">
      <dgm:prSet/>
      <dgm:spPr/>
      <dgm:t>
        <a:bodyPr/>
        <a:lstStyle/>
        <a:p>
          <a:pPr algn="l"/>
          <a:endParaRPr lang="en-US"/>
        </a:p>
      </dgm:t>
    </dgm:pt>
    <dgm:pt modelId="{F3E4D96A-85E4-4FBA-B22C-18558834BF4C}">
      <dgm:prSet custT="1"/>
      <dgm:spPr/>
      <dgm:t>
        <a:bodyPr/>
        <a:lstStyle/>
        <a:p>
          <a:pPr algn="l"/>
          <a:r>
            <a:rPr lang="en-US" sz="2800" dirty="0">
              <a:latin typeface="Garamond" charset="0"/>
              <a:ea typeface="Garamond" charset="0"/>
              <a:cs typeface="Garamond" charset="0"/>
            </a:rPr>
            <a:t>Provide opportunities for connection of student’s  personal cultural and cognitive space within a larger social context</a:t>
          </a:r>
        </a:p>
      </dgm:t>
    </dgm:pt>
    <dgm:pt modelId="{04662035-6C5A-4B58-A3B2-A14857040CFB}" type="parTrans" cxnId="{77F306E5-CE2B-473B-8962-C73AE6C91E44}">
      <dgm:prSet/>
      <dgm:spPr/>
      <dgm:t>
        <a:bodyPr/>
        <a:lstStyle/>
        <a:p>
          <a:pPr algn="l"/>
          <a:endParaRPr lang="en-US"/>
        </a:p>
      </dgm:t>
    </dgm:pt>
    <dgm:pt modelId="{8A31CB51-C235-4B07-81F5-AA3F2BB8981D}" type="sibTrans" cxnId="{77F306E5-CE2B-473B-8962-C73AE6C91E44}">
      <dgm:prSet/>
      <dgm:spPr/>
      <dgm:t>
        <a:bodyPr/>
        <a:lstStyle/>
        <a:p>
          <a:pPr algn="l"/>
          <a:endParaRPr lang="en-US"/>
        </a:p>
      </dgm:t>
    </dgm:pt>
    <dgm:pt modelId="{18A12B26-1977-3F47-AFDD-AF10F1919AF5}" type="pres">
      <dgm:prSet presAssocID="{A532E177-FD3A-44E2-BE9C-07E0910FC9E7}" presName="Name0" presStyleCnt="0">
        <dgm:presLayoutVars>
          <dgm:dir/>
          <dgm:animLvl val="lvl"/>
          <dgm:resizeHandles val="exact"/>
        </dgm:presLayoutVars>
      </dgm:prSet>
      <dgm:spPr/>
      <dgm:t>
        <a:bodyPr/>
        <a:lstStyle/>
        <a:p>
          <a:endParaRPr lang="en-US"/>
        </a:p>
      </dgm:t>
    </dgm:pt>
    <dgm:pt modelId="{9544C2C5-0613-D043-A001-E09776739F5B}" type="pres">
      <dgm:prSet presAssocID="{F23228F6-3D51-4E6D-9D62-70E90F32027C}" presName="linNode" presStyleCnt="0"/>
      <dgm:spPr/>
    </dgm:pt>
    <dgm:pt modelId="{8150EC8A-BFFC-044F-B3D3-3CDED7A34077}" type="pres">
      <dgm:prSet presAssocID="{F23228F6-3D51-4E6D-9D62-70E90F32027C}" presName="parentText" presStyleLbl="alignNode1" presStyleIdx="0" presStyleCnt="4">
        <dgm:presLayoutVars>
          <dgm:chMax val="1"/>
          <dgm:bulletEnabled/>
        </dgm:presLayoutVars>
      </dgm:prSet>
      <dgm:spPr/>
      <dgm:t>
        <a:bodyPr/>
        <a:lstStyle/>
        <a:p>
          <a:endParaRPr lang="en-US"/>
        </a:p>
      </dgm:t>
    </dgm:pt>
    <dgm:pt modelId="{946AA9C7-AEB6-E04B-A387-60C2D6B5CEC1}" type="pres">
      <dgm:prSet presAssocID="{F23228F6-3D51-4E6D-9D62-70E90F32027C}" presName="descendantText" presStyleLbl="alignAccFollowNode1" presStyleIdx="0" presStyleCnt="4">
        <dgm:presLayoutVars>
          <dgm:bulletEnabled/>
        </dgm:presLayoutVars>
      </dgm:prSet>
      <dgm:spPr/>
      <dgm:t>
        <a:bodyPr/>
        <a:lstStyle/>
        <a:p>
          <a:endParaRPr lang="en-US"/>
        </a:p>
      </dgm:t>
    </dgm:pt>
    <dgm:pt modelId="{B4BF4165-B948-7447-B398-85E22EE00D8B}" type="pres">
      <dgm:prSet presAssocID="{97BC5645-08CD-47A9-AF23-BDD0B3E45EBD}" presName="sp" presStyleCnt="0"/>
      <dgm:spPr/>
    </dgm:pt>
    <dgm:pt modelId="{EF6C653D-7778-E44F-A992-F9FC63A1D171}" type="pres">
      <dgm:prSet presAssocID="{11B4E511-316D-452A-A2B7-3E07EA2C54FD}" presName="linNode" presStyleCnt="0"/>
      <dgm:spPr/>
    </dgm:pt>
    <dgm:pt modelId="{A479E502-9D51-0342-94D1-20D1C86505FB}" type="pres">
      <dgm:prSet presAssocID="{11B4E511-316D-452A-A2B7-3E07EA2C54FD}" presName="parentText" presStyleLbl="alignNode1" presStyleIdx="1" presStyleCnt="4">
        <dgm:presLayoutVars>
          <dgm:chMax val="1"/>
          <dgm:bulletEnabled/>
        </dgm:presLayoutVars>
      </dgm:prSet>
      <dgm:spPr/>
      <dgm:t>
        <a:bodyPr/>
        <a:lstStyle/>
        <a:p>
          <a:endParaRPr lang="en-US"/>
        </a:p>
      </dgm:t>
    </dgm:pt>
    <dgm:pt modelId="{CE778B40-7D31-6242-A978-B488F993CD0D}" type="pres">
      <dgm:prSet presAssocID="{11B4E511-316D-452A-A2B7-3E07EA2C54FD}" presName="descendantText" presStyleLbl="alignAccFollowNode1" presStyleIdx="1" presStyleCnt="4" custLinFactNeighborY="1601">
        <dgm:presLayoutVars>
          <dgm:bulletEnabled/>
        </dgm:presLayoutVars>
      </dgm:prSet>
      <dgm:spPr/>
      <dgm:t>
        <a:bodyPr/>
        <a:lstStyle/>
        <a:p>
          <a:endParaRPr lang="en-US"/>
        </a:p>
      </dgm:t>
    </dgm:pt>
    <dgm:pt modelId="{7A310FA1-9F68-1244-890C-815A0C65A8C4}" type="pres">
      <dgm:prSet presAssocID="{3BACBFCB-7518-4082-9F38-4A1144DA3467}" presName="sp" presStyleCnt="0"/>
      <dgm:spPr/>
    </dgm:pt>
    <dgm:pt modelId="{49335139-1833-F247-82A3-30E6FAC60785}" type="pres">
      <dgm:prSet presAssocID="{19AECDBD-21E4-4228-926C-6A5DE911D512}" presName="linNode" presStyleCnt="0"/>
      <dgm:spPr/>
    </dgm:pt>
    <dgm:pt modelId="{8991B47D-E71B-754C-934E-9EDBE07DCF56}" type="pres">
      <dgm:prSet presAssocID="{19AECDBD-21E4-4228-926C-6A5DE911D512}" presName="parentText" presStyleLbl="alignNode1" presStyleIdx="2" presStyleCnt="4" custLinFactNeighborX="-2693" custLinFactNeighborY="2284">
        <dgm:presLayoutVars>
          <dgm:chMax val="1"/>
          <dgm:bulletEnabled/>
        </dgm:presLayoutVars>
      </dgm:prSet>
      <dgm:spPr/>
      <dgm:t>
        <a:bodyPr/>
        <a:lstStyle/>
        <a:p>
          <a:endParaRPr lang="en-US"/>
        </a:p>
      </dgm:t>
    </dgm:pt>
    <dgm:pt modelId="{FCCA747F-3D79-6146-9BEE-367F87A6ED26}" type="pres">
      <dgm:prSet presAssocID="{19AECDBD-21E4-4228-926C-6A5DE911D512}" presName="descendantText" presStyleLbl="alignAccFollowNode1" presStyleIdx="2" presStyleCnt="4">
        <dgm:presLayoutVars>
          <dgm:bulletEnabled/>
        </dgm:presLayoutVars>
      </dgm:prSet>
      <dgm:spPr/>
      <dgm:t>
        <a:bodyPr/>
        <a:lstStyle/>
        <a:p>
          <a:endParaRPr lang="en-US"/>
        </a:p>
      </dgm:t>
    </dgm:pt>
    <dgm:pt modelId="{D645B197-F740-9244-AAA1-A6403FA79ADB}" type="pres">
      <dgm:prSet presAssocID="{A5FF2B66-91EE-49F7-8115-348123AD3F52}" presName="sp" presStyleCnt="0"/>
      <dgm:spPr/>
    </dgm:pt>
    <dgm:pt modelId="{DA7011B2-6B82-9941-8EA9-03F93E24E79C}" type="pres">
      <dgm:prSet presAssocID="{04FC389A-B3E8-469A-BB0A-2B89AB10972F}" presName="linNode" presStyleCnt="0"/>
      <dgm:spPr/>
    </dgm:pt>
    <dgm:pt modelId="{FCD42020-9F19-0D4F-A7DF-1855E267F49B}" type="pres">
      <dgm:prSet presAssocID="{04FC389A-B3E8-469A-BB0A-2B89AB10972F}" presName="parentText" presStyleLbl="alignNode1" presStyleIdx="3" presStyleCnt="4">
        <dgm:presLayoutVars>
          <dgm:chMax val="1"/>
          <dgm:bulletEnabled/>
        </dgm:presLayoutVars>
      </dgm:prSet>
      <dgm:spPr/>
      <dgm:t>
        <a:bodyPr/>
        <a:lstStyle/>
        <a:p>
          <a:endParaRPr lang="en-US"/>
        </a:p>
      </dgm:t>
    </dgm:pt>
    <dgm:pt modelId="{04774228-8C1C-0D48-83F4-6D203B79D0C3}" type="pres">
      <dgm:prSet presAssocID="{04FC389A-B3E8-469A-BB0A-2B89AB10972F}" presName="descendantText" presStyleLbl="alignAccFollowNode1" presStyleIdx="3" presStyleCnt="4">
        <dgm:presLayoutVars>
          <dgm:bulletEnabled/>
        </dgm:presLayoutVars>
      </dgm:prSet>
      <dgm:spPr/>
      <dgm:t>
        <a:bodyPr/>
        <a:lstStyle/>
        <a:p>
          <a:endParaRPr lang="en-US"/>
        </a:p>
      </dgm:t>
    </dgm:pt>
  </dgm:ptLst>
  <dgm:cxnLst>
    <dgm:cxn modelId="{2644F9EB-4880-4905-9E4F-837C210307EE}" srcId="{19AECDBD-21E4-4228-926C-6A5DE911D512}" destId="{CD931526-749D-4329-84B0-47D7DF828180}" srcOrd="0" destOrd="0" parTransId="{C6D80616-2E32-4A05-947A-73C4FE43B74F}" sibTransId="{F9DE8001-5F7E-4970-9546-CF5866966B71}"/>
    <dgm:cxn modelId="{B4FBDB9A-FE31-4429-835C-4021C7D2EA06}" type="presOf" srcId="{CD931526-749D-4329-84B0-47D7DF828180}" destId="{FCCA747F-3D79-6146-9BEE-367F87A6ED26}" srcOrd="0" destOrd="0" presId="urn:microsoft.com/office/officeart/2016/7/layout/VerticalSolidActionList"/>
    <dgm:cxn modelId="{46992B83-BFD3-45C9-A76F-F5EBE8A34D53}" srcId="{11B4E511-316D-452A-A2B7-3E07EA2C54FD}" destId="{594D169D-2DA8-48D9-BE67-399489973FB3}" srcOrd="0" destOrd="0" parTransId="{7294AFBC-0A31-42DC-AD02-EB5581030F3B}" sibTransId="{B58D57AA-EF23-48AE-A2D1-7D6DE388B47E}"/>
    <dgm:cxn modelId="{19DE433B-1DA3-41F4-82C4-D743BAD0F5C6}" srcId="{A532E177-FD3A-44E2-BE9C-07E0910FC9E7}" destId="{11B4E511-316D-452A-A2B7-3E07EA2C54FD}" srcOrd="1" destOrd="0" parTransId="{B535CCB3-E216-4CC0-8106-C85F72304E7C}" sibTransId="{3BACBFCB-7518-4082-9F38-4A1144DA3467}"/>
    <dgm:cxn modelId="{296A9DE6-3548-4F96-B585-C03416238470}" srcId="{A532E177-FD3A-44E2-BE9C-07E0910FC9E7}" destId="{F23228F6-3D51-4E6D-9D62-70E90F32027C}" srcOrd="0" destOrd="0" parTransId="{729FB8BA-6B25-498A-87F9-DFD34BE6EB9D}" sibTransId="{97BC5645-08CD-47A9-AF23-BDD0B3E45EBD}"/>
    <dgm:cxn modelId="{25360DCC-4BB8-453B-8206-998372F32810}" type="presOf" srcId="{04FC389A-B3E8-469A-BB0A-2B89AB10972F}" destId="{FCD42020-9F19-0D4F-A7DF-1855E267F49B}" srcOrd="0" destOrd="0" presId="urn:microsoft.com/office/officeart/2016/7/layout/VerticalSolidActionList"/>
    <dgm:cxn modelId="{9AFD163E-1700-4668-9D44-78E7137A4AE9}" type="presOf" srcId="{38666C4B-79D2-4572-934A-D3D94998DD0A}" destId="{946AA9C7-AEB6-E04B-A387-60C2D6B5CEC1}" srcOrd="0" destOrd="0" presId="urn:microsoft.com/office/officeart/2016/7/layout/VerticalSolidActionList"/>
    <dgm:cxn modelId="{342A05E6-224C-488F-B75D-4E3E4E4FC616}" type="presOf" srcId="{F3E4D96A-85E4-4FBA-B22C-18558834BF4C}" destId="{04774228-8C1C-0D48-83F4-6D203B79D0C3}" srcOrd="0" destOrd="0" presId="urn:microsoft.com/office/officeart/2016/7/layout/VerticalSolidActionList"/>
    <dgm:cxn modelId="{77F306E5-CE2B-473B-8962-C73AE6C91E44}" srcId="{04FC389A-B3E8-469A-BB0A-2B89AB10972F}" destId="{F3E4D96A-85E4-4FBA-B22C-18558834BF4C}" srcOrd="0" destOrd="0" parTransId="{04662035-6C5A-4B58-A3B2-A14857040CFB}" sibTransId="{8A31CB51-C235-4B07-81F5-AA3F2BB8981D}"/>
    <dgm:cxn modelId="{4C4F3E0B-56A0-432A-8383-5E0F69FE71B1}" srcId="{F23228F6-3D51-4E6D-9D62-70E90F32027C}" destId="{38666C4B-79D2-4572-934A-D3D94998DD0A}" srcOrd="0" destOrd="0" parTransId="{6690491D-4A88-4DD8-AA38-E53CA83A993F}" sibTransId="{811ED77A-6A03-4FD9-A73D-76D63BA4E82F}"/>
    <dgm:cxn modelId="{8CB6D1EB-8002-4BE6-9D10-F75092F173AC}" srcId="{A532E177-FD3A-44E2-BE9C-07E0910FC9E7}" destId="{19AECDBD-21E4-4228-926C-6A5DE911D512}" srcOrd="2" destOrd="0" parTransId="{6E4A003C-4518-4590-8683-6AC655CBBB3A}" sibTransId="{A5FF2B66-91EE-49F7-8115-348123AD3F52}"/>
    <dgm:cxn modelId="{C6934B14-8AED-49DA-A54D-9770DB2B77AB}" type="presOf" srcId="{19AECDBD-21E4-4228-926C-6A5DE911D512}" destId="{8991B47D-E71B-754C-934E-9EDBE07DCF56}" srcOrd="0" destOrd="0" presId="urn:microsoft.com/office/officeart/2016/7/layout/VerticalSolidActionList"/>
    <dgm:cxn modelId="{5627FACF-690E-4DCB-82D6-C34874B4D872}" type="presOf" srcId="{11B4E511-316D-452A-A2B7-3E07EA2C54FD}" destId="{A479E502-9D51-0342-94D1-20D1C86505FB}" srcOrd="0" destOrd="0" presId="urn:microsoft.com/office/officeart/2016/7/layout/VerticalSolidActionList"/>
    <dgm:cxn modelId="{140A68BF-AB91-430D-8E55-C97D37308ABB}" srcId="{A532E177-FD3A-44E2-BE9C-07E0910FC9E7}" destId="{04FC389A-B3E8-469A-BB0A-2B89AB10972F}" srcOrd="3" destOrd="0" parTransId="{69AD8B91-9393-42C9-A4E1-74EA0D57DCC9}" sibTransId="{75E41537-2E2F-4997-A84A-5387A4A18F6C}"/>
    <dgm:cxn modelId="{02F234B3-414A-4E0D-8AE7-92CE31619BB1}" type="presOf" srcId="{F23228F6-3D51-4E6D-9D62-70E90F32027C}" destId="{8150EC8A-BFFC-044F-B3D3-3CDED7A34077}" srcOrd="0" destOrd="0" presId="urn:microsoft.com/office/officeart/2016/7/layout/VerticalSolidActionList"/>
    <dgm:cxn modelId="{813A6B97-402D-4114-A40A-FEC79963C336}" type="presOf" srcId="{594D169D-2DA8-48D9-BE67-399489973FB3}" destId="{CE778B40-7D31-6242-A978-B488F993CD0D}" srcOrd="0" destOrd="0" presId="urn:microsoft.com/office/officeart/2016/7/layout/VerticalSolidActionList"/>
    <dgm:cxn modelId="{B41CA165-06B9-4AA1-BF97-91261C6DC6D4}" type="presOf" srcId="{A532E177-FD3A-44E2-BE9C-07E0910FC9E7}" destId="{18A12B26-1977-3F47-AFDD-AF10F1919AF5}" srcOrd="0" destOrd="0" presId="urn:microsoft.com/office/officeart/2016/7/layout/VerticalSolidActionList"/>
    <dgm:cxn modelId="{DFAC3E9E-E6DD-4D30-BBF7-266EA071E27A}" type="presParOf" srcId="{18A12B26-1977-3F47-AFDD-AF10F1919AF5}" destId="{9544C2C5-0613-D043-A001-E09776739F5B}" srcOrd="0" destOrd="0" presId="urn:microsoft.com/office/officeart/2016/7/layout/VerticalSolidActionList"/>
    <dgm:cxn modelId="{5BF65F44-D8C6-4362-BE4A-0A507F6BDC09}" type="presParOf" srcId="{9544C2C5-0613-D043-A001-E09776739F5B}" destId="{8150EC8A-BFFC-044F-B3D3-3CDED7A34077}" srcOrd="0" destOrd="0" presId="urn:microsoft.com/office/officeart/2016/7/layout/VerticalSolidActionList"/>
    <dgm:cxn modelId="{20758E82-159F-45D7-9D0F-B9ACAA2E066B}" type="presParOf" srcId="{9544C2C5-0613-D043-A001-E09776739F5B}" destId="{946AA9C7-AEB6-E04B-A387-60C2D6B5CEC1}" srcOrd="1" destOrd="0" presId="urn:microsoft.com/office/officeart/2016/7/layout/VerticalSolidActionList"/>
    <dgm:cxn modelId="{3DAC4566-D29B-4314-BA9B-04F9E9CBCF5E}" type="presParOf" srcId="{18A12B26-1977-3F47-AFDD-AF10F1919AF5}" destId="{B4BF4165-B948-7447-B398-85E22EE00D8B}" srcOrd="1" destOrd="0" presId="urn:microsoft.com/office/officeart/2016/7/layout/VerticalSolidActionList"/>
    <dgm:cxn modelId="{5885E3CC-09BA-4F14-A9DC-AAD8E4A9B5A0}" type="presParOf" srcId="{18A12B26-1977-3F47-AFDD-AF10F1919AF5}" destId="{EF6C653D-7778-E44F-A992-F9FC63A1D171}" srcOrd="2" destOrd="0" presId="urn:microsoft.com/office/officeart/2016/7/layout/VerticalSolidActionList"/>
    <dgm:cxn modelId="{F9DC8CC6-A8CA-4EE5-B5F9-055BADFC6665}" type="presParOf" srcId="{EF6C653D-7778-E44F-A992-F9FC63A1D171}" destId="{A479E502-9D51-0342-94D1-20D1C86505FB}" srcOrd="0" destOrd="0" presId="urn:microsoft.com/office/officeart/2016/7/layout/VerticalSolidActionList"/>
    <dgm:cxn modelId="{22EA023F-3482-4B4E-BA61-72417BD1014B}" type="presParOf" srcId="{EF6C653D-7778-E44F-A992-F9FC63A1D171}" destId="{CE778B40-7D31-6242-A978-B488F993CD0D}" srcOrd="1" destOrd="0" presId="urn:microsoft.com/office/officeart/2016/7/layout/VerticalSolidActionList"/>
    <dgm:cxn modelId="{198865A0-1BBA-4FEF-92F9-D0493331DDA7}" type="presParOf" srcId="{18A12B26-1977-3F47-AFDD-AF10F1919AF5}" destId="{7A310FA1-9F68-1244-890C-815A0C65A8C4}" srcOrd="3" destOrd="0" presId="urn:microsoft.com/office/officeart/2016/7/layout/VerticalSolidActionList"/>
    <dgm:cxn modelId="{0D3785C6-E239-48FB-942E-2741D9726365}" type="presParOf" srcId="{18A12B26-1977-3F47-AFDD-AF10F1919AF5}" destId="{49335139-1833-F247-82A3-30E6FAC60785}" srcOrd="4" destOrd="0" presId="urn:microsoft.com/office/officeart/2016/7/layout/VerticalSolidActionList"/>
    <dgm:cxn modelId="{0EC8C70D-5E00-4C71-B9DD-726DA2E70A78}" type="presParOf" srcId="{49335139-1833-F247-82A3-30E6FAC60785}" destId="{8991B47D-E71B-754C-934E-9EDBE07DCF56}" srcOrd="0" destOrd="0" presId="urn:microsoft.com/office/officeart/2016/7/layout/VerticalSolidActionList"/>
    <dgm:cxn modelId="{19C3E150-9C09-48F0-BCB2-3AC336AA37F9}" type="presParOf" srcId="{49335139-1833-F247-82A3-30E6FAC60785}" destId="{FCCA747F-3D79-6146-9BEE-367F87A6ED26}" srcOrd="1" destOrd="0" presId="urn:microsoft.com/office/officeart/2016/7/layout/VerticalSolidActionList"/>
    <dgm:cxn modelId="{F4B81026-426A-49E2-95A6-EBEAAC822E7D}" type="presParOf" srcId="{18A12B26-1977-3F47-AFDD-AF10F1919AF5}" destId="{D645B197-F740-9244-AAA1-A6403FA79ADB}" srcOrd="5" destOrd="0" presId="urn:microsoft.com/office/officeart/2016/7/layout/VerticalSolidActionList"/>
    <dgm:cxn modelId="{A6A4DBF3-BDCF-4785-A258-FE209C7A65EF}" type="presParOf" srcId="{18A12B26-1977-3F47-AFDD-AF10F1919AF5}" destId="{DA7011B2-6B82-9941-8EA9-03F93E24E79C}" srcOrd="6" destOrd="0" presId="urn:microsoft.com/office/officeart/2016/7/layout/VerticalSolidActionList"/>
    <dgm:cxn modelId="{DF9E77AB-7CFC-430B-8FAB-FDA89ADF9424}" type="presParOf" srcId="{DA7011B2-6B82-9941-8EA9-03F93E24E79C}" destId="{FCD42020-9F19-0D4F-A7DF-1855E267F49B}" srcOrd="0" destOrd="0" presId="urn:microsoft.com/office/officeart/2016/7/layout/VerticalSolidActionList"/>
    <dgm:cxn modelId="{66A3EA72-E660-4BA5-A9E1-9E4AB6C13107}" type="presParOf" srcId="{DA7011B2-6B82-9941-8EA9-03F93E24E79C}" destId="{04774228-8C1C-0D48-83F4-6D203B79D0C3}"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AA9C7-AEB6-E04B-A387-60C2D6B5CEC1}">
      <dsp:nvSpPr>
        <dsp:cNvPr id="0" name=""/>
        <dsp:cNvSpPr/>
      </dsp:nvSpPr>
      <dsp:spPr>
        <a:xfrm>
          <a:off x="2133615" y="2081"/>
          <a:ext cx="8534462" cy="107833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592" tIns="273898" rIns="165592" bIns="273898" numCol="1" spcCol="1270" anchor="ctr" anchorCtr="0">
          <a:noAutofit/>
        </a:bodyPr>
        <a:lstStyle/>
        <a:p>
          <a:pPr lvl="0" algn="l" defTabSz="1244600">
            <a:lnSpc>
              <a:spcPct val="90000"/>
            </a:lnSpc>
            <a:spcBef>
              <a:spcPct val="0"/>
            </a:spcBef>
            <a:spcAft>
              <a:spcPct val="35000"/>
            </a:spcAft>
          </a:pPr>
          <a:r>
            <a:rPr lang="en-US" sz="2800" kern="1200" dirty="0">
              <a:latin typeface="Garamond" charset="0"/>
              <a:ea typeface="Garamond" charset="0"/>
              <a:cs typeface="Garamond" charset="0"/>
            </a:rPr>
            <a:t>Increase oral and written production for beginning and intermediate language learners at Roanoke College</a:t>
          </a:r>
        </a:p>
      </dsp:txBody>
      <dsp:txXfrm>
        <a:off x="2133615" y="2081"/>
        <a:ext cx="8534462" cy="1078339"/>
      </dsp:txXfrm>
    </dsp:sp>
    <dsp:sp modelId="{8150EC8A-BFFC-044F-B3D3-3CDED7A34077}">
      <dsp:nvSpPr>
        <dsp:cNvPr id="0" name=""/>
        <dsp:cNvSpPr/>
      </dsp:nvSpPr>
      <dsp:spPr>
        <a:xfrm>
          <a:off x="0" y="2081"/>
          <a:ext cx="2133615" cy="107833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4" tIns="106516" rIns="112904" bIns="106516" numCol="1" spcCol="1270" anchor="ctr" anchorCtr="0">
          <a:noAutofit/>
        </a:bodyPr>
        <a:lstStyle/>
        <a:p>
          <a:pPr lvl="0" algn="l" defTabSz="1244600">
            <a:lnSpc>
              <a:spcPct val="90000"/>
            </a:lnSpc>
            <a:spcBef>
              <a:spcPct val="0"/>
            </a:spcBef>
            <a:spcAft>
              <a:spcPct val="35000"/>
            </a:spcAft>
          </a:pPr>
          <a:r>
            <a:rPr lang="en-US" sz="2800" kern="1200" dirty="0">
              <a:latin typeface="Garamond" charset="0"/>
              <a:ea typeface="Garamond" charset="0"/>
              <a:cs typeface="Garamond" charset="0"/>
            </a:rPr>
            <a:t>Increase</a:t>
          </a:r>
        </a:p>
      </dsp:txBody>
      <dsp:txXfrm>
        <a:off x="0" y="2081"/>
        <a:ext cx="2133615" cy="1078339"/>
      </dsp:txXfrm>
    </dsp:sp>
    <dsp:sp modelId="{CE778B40-7D31-6242-A978-B488F993CD0D}">
      <dsp:nvSpPr>
        <dsp:cNvPr id="0" name=""/>
        <dsp:cNvSpPr/>
      </dsp:nvSpPr>
      <dsp:spPr>
        <a:xfrm>
          <a:off x="2133615" y="1162385"/>
          <a:ext cx="8534462" cy="107833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592" tIns="273898" rIns="165592" bIns="273898" numCol="1" spcCol="1270" anchor="ctr" anchorCtr="0">
          <a:noAutofit/>
        </a:bodyPr>
        <a:lstStyle/>
        <a:p>
          <a:pPr lvl="0" algn="l" defTabSz="1244600">
            <a:lnSpc>
              <a:spcPct val="90000"/>
            </a:lnSpc>
            <a:spcBef>
              <a:spcPct val="0"/>
            </a:spcBef>
            <a:spcAft>
              <a:spcPct val="35000"/>
            </a:spcAft>
          </a:pPr>
          <a:r>
            <a:rPr lang="en-US" sz="2800" kern="1200" dirty="0">
              <a:latin typeface="Garamond" charset="0"/>
              <a:ea typeface="Garamond" charset="0"/>
              <a:cs typeface="Garamond" charset="0"/>
            </a:rPr>
            <a:t>Improve communicative confidence for our language learners</a:t>
          </a:r>
        </a:p>
      </dsp:txBody>
      <dsp:txXfrm>
        <a:off x="2133615" y="1162385"/>
        <a:ext cx="8534462" cy="1078339"/>
      </dsp:txXfrm>
    </dsp:sp>
    <dsp:sp modelId="{A479E502-9D51-0342-94D1-20D1C86505FB}">
      <dsp:nvSpPr>
        <dsp:cNvPr id="0" name=""/>
        <dsp:cNvSpPr/>
      </dsp:nvSpPr>
      <dsp:spPr>
        <a:xfrm>
          <a:off x="0" y="1145121"/>
          <a:ext cx="2133615" cy="107833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4" tIns="106516" rIns="112904" bIns="106516" numCol="1" spcCol="1270" anchor="ctr" anchorCtr="0">
          <a:noAutofit/>
        </a:bodyPr>
        <a:lstStyle/>
        <a:p>
          <a:pPr lvl="0" algn="l" defTabSz="1244600">
            <a:lnSpc>
              <a:spcPct val="90000"/>
            </a:lnSpc>
            <a:spcBef>
              <a:spcPct val="0"/>
            </a:spcBef>
            <a:spcAft>
              <a:spcPct val="35000"/>
            </a:spcAft>
          </a:pPr>
          <a:r>
            <a:rPr lang="en-US" sz="2800" kern="1200" dirty="0">
              <a:latin typeface="Garamond" charset="0"/>
              <a:ea typeface="Garamond" charset="0"/>
              <a:cs typeface="Garamond" charset="0"/>
            </a:rPr>
            <a:t>Improve</a:t>
          </a:r>
        </a:p>
      </dsp:txBody>
      <dsp:txXfrm>
        <a:off x="0" y="1145121"/>
        <a:ext cx="2133615" cy="1078339"/>
      </dsp:txXfrm>
    </dsp:sp>
    <dsp:sp modelId="{FCCA747F-3D79-6146-9BEE-367F87A6ED26}">
      <dsp:nvSpPr>
        <dsp:cNvPr id="0" name=""/>
        <dsp:cNvSpPr/>
      </dsp:nvSpPr>
      <dsp:spPr>
        <a:xfrm>
          <a:off x="2133615" y="2288160"/>
          <a:ext cx="8534462" cy="107833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592" tIns="273898" rIns="165592" bIns="273898" numCol="1" spcCol="1270" anchor="ctr" anchorCtr="0">
          <a:noAutofit/>
        </a:bodyPr>
        <a:lstStyle/>
        <a:p>
          <a:pPr lvl="0" algn="l" defTabSz="1244600">
            <a:lnSpc>
              <a:spcPct val="90000"/>
            </a:lnSpc>
            <a:spcBef>
              <a:spcPct val="0"/>
            </a:spcBef>
            <a:spcAft>
              <a:spcPct val="35000"/>
            </a:spcAft>
          </a:pPr>
          <a:r>
            <a:rPr lang="en-US" sz="2800" kern="1200" dirty="0">
              <a:latin typeface="Garamond" charset="0"/>
              <a:ea typeface="Garamond" charset="0"/>
              <a:cs typeface="Garamond" charset="0"/>
            </a:rPr>
            <a:t>Develop comprehensive language input for all the language modalities</a:t>
          </a:r>
        </a:p>
      </dsp:txBody>
      <dsp:txXfrm>
        <a:off x="2133615" y="2288160"/>
        <a:ext cx="8534462" cy="1078339"/>
      </dsp:txXfrm>
    </dsp:sp>
    <dsp:sp modelId="{8991B47D-E71B-754C-934E-9EDBE07DCF56}">
      <dsp:nvSpPr>
        <dsp:cNvPr id="0" name=""/>
        <dsp:cNvSpPr/>
      </dsp:nvSpPr>
      <dsp:spPr>
        <a:xfrm>
          <a:off x="0" y="2312789"/>
          <a:ext cx="2133615" cy="107833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4" tIns="106516" rIns="112904" bIns="106516" numCol="1" spcCol="1270" anchor="ctr" anchorCtr="0">
          <a:noAutofit/>
        </a:bodyPr>
        <a:lstStyle/>
        <a:p>
          <a:pPr lvl="0" algn="l" defTabSz="1244600">
            <a:lnSpc>
              <a:spcPct val="90000"/>
            </a:lnSpc>
            <a:spcBef>
              <a:spcPct val="0"/>
            </a:spcBef>
            <a:spcAft>
              <a:spcPct val="35000"/>
            </a:spcAft>
          </a:pPr>
          <a:r>
            <a:rPr lang="en-US" sz="2800" kern="1200" dirty="0">
              <a:latin typeface="Garamond" charset="0"/>
              <a:ea typeface="Garamond" charset="0"/>
              <a:cs typeface="Garamond" charset="0"/>
            </a:rPr>
            <a:t>Develop</a:t>
          </a:r>
        </a:p>
      </dsp:txBody>
      <dsp:txXfrm>
        <a:off x="0" y="2312789"/>
        <a:ext cx="2133615" cy="1078339"/>
      </dsp:txXfrm>
    </dsp:sp>
    <dsp:sp modelId="{04774228-8C1C-0D48-83F4-6D203B79D0C3}">
      <dsp:nvSpPr>
        <dsp:cNvPr id="0" name=""/>
        <dsp:cNvSpPr/>
      </dsp:nvSpPr>
      <dsp:spPr>
        <a:xfrm>
          <a:off x="2133615" y="3431200"/>
          <a:ext cx="8534462" cy="107833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592" tIns="273898" rIns="165592" bIns="273898" numCol="1" spcCol="1270" anchor="ctr" anchorCtr="0">
          <a:noAutofit/>
        </a:bodyPr>
        <a:lstStyle/>
        <a:p>
          <a:pPr lvl="0" algn="l" defTabSz="1244600">
            <a:lnSpc>
              <a:spcPct val="90000"/>
            </a:lnSpc>
            <a:spcBef>
              <a:spcPct val="0"/>
            </a:spcBef>
            <a:spcAft>
              <a:spcPct val="35000"/>
            </a:spcAft>
          </a:pPr>
          <a:r>
            <a:rPr lang="en-US" sz="2800" kern="1200" dirty="0">
              <a:latin typeface="Garamond" charset="0"/>
              <a:ea typeface="Garamond" charset="0"/>
              <a:cs typeface="Garamond" charset="0"/>
            </a:rPr>
            <a:t>Provide opportunities for connection of student’s  personal cultural and cognitive space within a larger social context</a:t>
          </a:r>
        </a:p>
      </dsp:txBody>
      <dsp:txXfrm>
        <a:off x="2133615" y="3431200"/>
        <a:ext cx="8534462" cy="1078339"/>
      </dsp:txXfrm>
    </dsp:sp>
    <dsp:sp modelId="{FCD42020-9F19-0D4F-A7DF-1855E267F49B}">
      <dsp:nvSpPr>
        <dsp:cNvPr id="0" name=""/>
        <dsp:cNvSpPr/>
      </dsp:nvSpPr>
      <dsp:spPr>
        <a:xfrm>
          <a:off x="0" y="3431200"/>
          <a:ext cx="2133615" cy="107833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4" tIns="106516" rIns="112904" bIns="106516" numCol="1" spcCol="1270" anchor="ctr" anchorCtr="0">
          <a:noAutofit/>
        </a:bodyPr>
        <a:lstStyle/>
        <a:p>
          <a:pPr lvl="0" algn="l" defTabSz="1244600">
            <a:lnSpc>
              <a:spcPct val="90000"/>
            </a:lnSpc>
            <a:spcBef>
              <a:spcPct val="0"/>
            </a:spcBef>
            <a:spcAft>
              <a:spcPct val="35000"/>
            </a:spcAft>
          </a:pPr>
          <a:r>
            <a:rPr lang="en-US" sz="2800" kern="1200" dirty="0">
              <a:latin typeface="Garamond" charset="0"/>
              <a:ea typeface="Garamond" charset="0"/>
              <a:cs typeface="Garamond" charset="0"/>
            </a:rPr>
            <a:t>Provide</a:t>
          </a:r>
        </a:p>
      </dsp:txBody>
      <dsp:txXfrm>
        <a:off x="0" y="3431200"/>
        <a:ext cx="2133615" cy="107833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0CB7FC-C73E-884B-AA9E-DF3AC8CE1B13}" type="datetimeFigureOut">
              <a:rPr lang="en-US" smtClean="0"/>
              <a:t>11/6/2017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0DABB0-2E8A-8246-A4BD-1F00649A1C7B}" type="slidenum">
              <a:rPr lang="en-US" smtClean="0"/>
              <a:t>‹#›</a:t>
            </a:fld>
            <a:endParaRPr lang="en-US"/>
          </a:p>
        </p:txBody>
      </p:sp>
    </p:spTree>
    <p:extLst>
      <p:ext uri="{BB962C8B-B14F-4D97-AF65-F5344CB8AC3E}">
        <p14:creationId xmlns:p14="http://schemas.microsoft.com/office/powerpoint/2010/main" val="1780950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6D8F037-6F29-4DE6-858E-952B0213892D}" type="datetimeFigureOut">
              <a:rPr lang="en-US" smtClean="0"/>
              <a:t>11/6/2017</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8880256-754A-4123-AC6F-26C17993321F}" type="slidenum">
              <a:rPr lang="en-US" smtClean="0"/>
              <a:t>‹#›</a:t>
            </a:fld>
            <a:endParaRPr lang="en-US"/>
          </a:p>
        </p:txBody>
      </p:sp>
    </p:spTree>
    <p:extLst>
      <p:ext uri="{BB962C8B-B14F-4D97-AF65-F5344CB8AC3E}">
        <p14:creationId xmlns:p14="http://schemas.microsoft.com/office/powerpoint/2010/main" val="106491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8F037-6F29-4DE6-858E-952B0213892D}"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8880256-754A-4123-AC6F-26C17993321F}" type="slidenum">
              <a:rPr lang="en-US" smtClean="0"/>
              <a:t>‹#›</a:t>
            </a:fld>
            <a:endParaRPr lang="en-US"/>
          </a:p>
        </p:txBody>
      </p:sp>
    </p:spTree>
    <p:extLst>
      <p:ext uri="{BB962C8B-B14F-4D97-AF65-F5344CB8AC3E}">
        <p14:creationId xmlns:p14="http://schemas.microsoft.com/office/powerpoint/2010/main" val="3051843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D8F037-6F29-4DE6-858E-952B0213892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8880256-754A-4123-AC6F-26C17993321F}" type="slidenum">
              <a:rPr lang="en-US" smtClean="0"/>
              <a:t>‹#›</a:t>
            </a:fld>
            <a:endParaRPr lang="en-US"/>
          </a:p>
        </p:txBody>
      </p:sp>
    </p:spTree>
    <p:extLst>
      <p:ext uri="{BB962C8B-B14F-4D97-AF65-F5344CB8AC3E}">
        <p14:creationId xmlns:p14="http://schemas.microsoft.com/office/powerpoint/2010/main" val="3300142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D8F037-6F29-4DE6-858E-952B0213892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8880256-754A-4123-AC6F-26C17993321F}" type="slidenum">
              <a:rPr lang="en-US" smtClean="0"/>
              <a:t>‹#›</a:t>
            </a:fld>
            <a:endParaRPr lang="en-US"/>
          </a:p>
        </p:txBody>
      </p:sp>
    </p:spTree>
    <p:extLst>
      <p:ext uri="{BB962C8B-B14F-4D97-AF65-F5344CB8AC3E}">
        <p14:creationId xmlns:p14="http://schemas.microsoft.com/office/powerpoint/2010/main" val="1011922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D8F037-6F29-4DE6-858E-952B0213892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8880256-754A-4123-AC6F-26C17993321F}" type="slidenum">
              <a:rPr lang="en-US" smtClean="0"/>
              <a:t>‹#›</a:t>
            </a:fld>
            <a:endParaRPr lang="en-US"/>
          </a:p>
        </p:txBody>
      </p:sp>
    </p:spTree>
    <p:extLst>
      <p:ext uri="{BB962C8B-B14F-4D97-AF65-F5344CB8AC3E}">
        <p14:creationId xmlns:p14="http://schemas.microsoft.com/office/powerpoint/2010/main" val="2637602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D8F037-6F29-4DE6-858E-952B0213892D}"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880256-754A-4123-AC6F-26C17993321F}" type="slidenum">
              <a:rPr lang="en-US" smtClean="0"/>
              <a:t>‹#›</a:t>
            </a:fld>
            <a:endParaRPr lang="en-US"/>
          </a:p>
        </p:txBody>
      </p:sp>
    </p:spTree>
    <p:extLst>
      <p:ext uri="{BB962C8B-B14F-4D97-AF65-F5344CB8AC3E}">
        <p14:creationId xmlns:p14="http://schemas.microsoft.com/office/powerpoint/2010/main" val="140951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D8F037-6F29-4DE6-858E-952B0213892D}" type="datetimeFigureOut">
              <a:rPr lang="en-US" smtClean="0"/>
              <a:t>11/6/2017</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68880256-754A-4123-AC6F-26C17993321F}" type="slidenum">
              <a:rPr lang="en-US" smtClean="0"/>
              <a:t>‹#›</a:t>
            </a:fld>
            <a:endParaRPr lang="en-US"/>
          </a:p>
        </p:txBody>
      </p:sp>
    </p:spTree>
    <p:extLst>
      <p:ext uri="{BB962C8B-B14F-4D97-AF65-F5344CB8AC3E}">
        <p14:creationId xmlns:p14="http://schemas.microsoft.com/office/powerpoint/2010/main" val="5384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6D8F037-6F29-4DE6-858E-952B0213892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80256-754A-4123-AC6F-26C17993321F}" type="slidenum">
              <a:rPr lang="en-US" smtClean="0"/>
              <a:t>‹#›</a:t>
            </a:fld>
            <a:endParaRPr lang="en-US"/>
          </a:p>
        </p:txBody>
      </p:sp>
    </p:spTree>
    <p:extLst>
      <p:ext uri="{BB962C8B-B14F-4D97-AF65-F5344CB8AC3E}">
        <p14:creationId xmlns:p14="http://schemas.microsoft.com/office/powerpoint/2010/main" val="412042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6D8F037-6F29-4DE6-858E-952B0213892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8880256-754A-4123-AC6F-26C17993321F}" type="slidenum">
              <a:rPr lang="en-US" smtClean="0"/>
              <a:t>‹#›</a:t>
            </a:fld>
            <a:endParaRPr lang="en-US"/>
          </a:p>
        </p:txBody>
      </p:sp>
    </p:spTree>
    <p:extLst>
      <p:ext uri="{BB962C8B-B14F-4D97-AF65-F5344CB8AC3E}">
        <p14:creationId xmlns:p14="http://schemas.microsoft.com/office/powerpoint/2010/main" val="11527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8F037-6F29-4DE6-858E-952B0213892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80256-754A-4123-AC6F-26C17993321F}" type="slidenum">
              <a:rPr lang="en-US" smtClean="0"/>
              <a:t>‹#›</a:t>
            </a:fld>
            <a:endParaRPr lang="en-US"/>
          </a:p>
        </p:txBody>
      </p:sp>
    </p:spTree>
    <p:extLst>
      <p:ext uri="{BB962C8B-B14F-4D97-AF65-F5344CB8AC3E}">
        <p14:creationId xmlns:p14="http://schemas.microsoft.com/office/powerpoint/2010/main" val="309174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D8F037-6F29-4DE6-858E-952B0213892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8880256-754A-4123-AC6F-26C17993321F}" type="slidenum">
              <a:rPr lang="en-US" smtClean="0"/>
              <a:t>‹#›</a:t>
            </a:fld>
            <a:endParaRPr lang="en-US"/>
          </a:p>
        </p:txBody>
      </p:sp>
    </p:spTree>
    <p:extLst>
      <p:ext uri="{BB962C8B-B14F-4D97-AF65-F5344CB8AC3E}">
        <p14:creationId xmlns:p14="http://schemas.microsoft.com/office/powerpoint/2010/main" val="418534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D8F037-6F29-4DE6-858E-952B0213892D}"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880256-754A-4123-AC6F-26C17993321F}" type="slidenum">
              <a:rPr lang="en-US" smtClean="0"/>
              <a:t>‹#›</a:t>
            </a:fld>
            <a:endParaRPr lang="en-US"/>
          </a:p>
        </p:txBody>
      </p:sp>
    </p:spTree>
    <p:extLst>
      <p:ext uri="{BB962C8B-B14F-4D97-AF65-F5344CB8AC3E}">
        <p14:creationId xmlns:p14="http://schemas.microsoft.com/office/powerpoint/2010/main" val="177914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D8F037-6F29-4DE6-858E-952B0213892D}"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880256-754A-4123-AC6F-26C17993321F}" type="slidenum">
              <a:rPr lang="en-US" smtClean="0"/>
              <a:t>‹#›</a:t>
            </a:fld>
            <a:endParaRPr lang="en-US"/>
          </a:p>
        </p:txBody>
      </p:sp>
    </p:spTree>
    <p:extLst>
      <p:ext uri="{BB962C8B-B14F-4D97-AF65-F5344CB8AC3E}">
        <p14:creationId xmlns:p14="http://schemas.microsoft.com/office/powerpoint/2010/main" val="354557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D8F037-6F29-4DE6-858E-952B0213892D}"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880256-754A-4123-AC6F-26C17993321F}" type="slidenum">
              <a:rPr lang="en-US" smtClean="0"/>
              <a:t>‹#›</a:t>
            </a:fld>
            <a:endParaRPr lang="en-US"/>
          </a:p>
        </p:txBody>
      </p:sp>
    </p:spTree>
    <p:extLst>
      <p:ext uri="{BB962C8B-B14F-4D97-AF65-F5344CB8AC3E}">
        <p14:creationId xmlns:p14="http://schemas.microsoft.com/office/powerpoint/2010/main" val="311972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8F037-6F29-4DE6-858E-952B0213892D}"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8880256-754A-4123-AC6F-26C17993321F}" type="slidenum">
              <a:rPr lang="en-US" smtClean="0"/>
              <a:t>‹#›</a:t>
            </a:fld>
            <a:endParaRPr lang="en-US"/>
          </a:p>
        </p:txBody>
      </p:sp>
    </p:spTree>
    <p:extLst>
      <p:ext uri="{BB962C8B-B14F-4D97-AF65-F5344CB8AC3E}">
        <p14:creationId xmlns:p14="http://schemas.microsoft.com/office/powerpoint/2010/main" val="4224578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8F037-6F29-4DE6-858E-952B0213892D}"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8880256-754A-4123-AC6F-26C17993321F}" type="slidenum">
              <a:rPr lang="en-US" smtClean="0"/>
              <a:t>‹#›</a:t>
            </a:fld>
            <a:endParaRPr lang="en-US"/>
          </a:p>
        </p:txBody>
      </p:sp>
    </p:spTree>
    <p:extLst>
      <p:ext uri="{BB962C8B-B14F-4D97-AF65-F5344CB8AC3E}">
        <p14:creationId xmlns:p14="http://schemas.microsoft.com/office/powerpoint/2010/main" val="1017881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8F037-6F29-4DE6-858E-952B0213892D}"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8880256-754A-4123-AC6F-26C17993321F}" type="slidenum">
              <a:rPr lang="en-US" smtClean="0"/>
              <a:t>‹#›</a:t>
            </a:fld>
            <a:endParaRPr lang="en-US"/>
          </a:p>
        </p:txBody>
      </p:sp>
    </p:spTree>
    <p:extLst>
      <p:ext uri="{BB962C8B-B14F-4D97-AF65-F5344CB8AC3E}">
        <p14:creationId xmlns:p14="http://schemas.microsoft.com/office/powerpoint/2010/main" val="3165093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6D8F037-6F29-4DE6-858E-952B0213892D}" type="datetimeFigureOut">
              <a:rPr lang="en-US" smtClean="0"/>
              <a:t>11/6/2017</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8880256-754A-4123-AC6F-26C17993321F}" type="slidenum">
              <a:rPr lang="en-US" smtClean="0"/>
              <a:t>‹#›</a:t>
            </a:fld>
            <a:endParaRPr lang="en-US"/>
          </a:p>
        </p:txBody>
      </p:sp>
    </p:spTree>
    <p:extLst>
      <p:ext uri="{BB962C8B-B14F-4D97-AF65-F5344CB8AC3E}">
        <p14:creationId xmlns:p14="http://schemas.microsoft.com/office/powerpoint/2010/main" val="4100922635"/>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bit.ly/2zknvy2"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hyperlink" Target="http://iteslj.org/Articles/Bradley-"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570" y="3559419"/>
            <a:ext cx="9163377" cy="2093502"/>
          </a:xfrm>
        </p:spPr>
        <p:txBody>
          <a:bodyPr>
            <a:normAutofit fontScale="90000"/>
          </a:bodyPr>
          <a:lstStyle/>
          <a:p>
            <a:pPr algn="ctr"/>
            <a:r>
              <a:rPr lang="en-US" sz="4400" b="1" dirty="0">
                <a:latin typeface="Garamond" charset="0"/>
                <a:ea typeface="Garamond" charset="0"/>
                <a:cs typeface="Garamond" charset="0"/>
              </a:rPr>
              <a:t>Building </a:t>
            </a:r>
            <a:r>
              <a:rPr lang="en-US" sz="4400" b="1" dirty="0" smtClean="0">
                <a:latin typeface="Garamond" charset="0"/>
                <a:ea typeface="Garamond" charset="0"/>
                <a:cs typeface="Garamond" charset="0"/>
              </a:rPr>
              <a:t>Second Language Oral Proficiency Using </a:t>
            </a:r>
            <a:br>
              <a:rPr lang="en-US" sz="4400" b="1" dirty="0" smtClean="0">
                <a:latin typeface="Garamond" charset="0"/>
                <a:ea typeface="Garamond" charset="0"/>
                <a:cs typeface="Garamond" charset="0"/>
              </a:rPr>
            </a:br>
            <a:r>
              <a:rPr lang="en-US" sz="4400" b="1" dirty="0" smtClean="0">
                <a:latin typeface="Garamond" charset="0"/>
                <a:ea typeface="Garamond" charset="0"/>
                <a:cs typeface="Garamond" charset="0"/>
              </a:rPr>
              <a:t>Communicative Cohorts</a:t>
            </a:r>
            <a:r>
              <a:rPr lang="en-US" b="1" dirty="0"/>
              <a:t/>
            </a:r>
            <a:br>
              <a:rPr lang="en-US" b="1" dirty="0"/>
            </a:br>
            <a:endParaRPr lang="en-US" dirty="0"/>
          </a:p>
        </p:txBody>
      </p:sp>
      <p:sp>
        <p:nvSpPr>
          <p:cNvPr id="3" name="Subtitle 2"/>
          <p:cNvSpPr>
            <a:spLocks noGrp="1"/>
          </p:cNvSpPr>
          <p:nvPr>
            <p:ph type="subTitle" idx="1"/>
          </p:nvPr>
        </p:nvSpPr>
        <p:spPr>
          <a:xfrm>
            <a:off x="480826" y="5169511"/>
            <a:ext cx="3945079" cy="966820"/>
          </a:xfrm>
        </p:spPr>
        <p:txBody>
          <a:bodyPr>
            <a:normAutofit fontScale="32500" lnSpcReduction="20000"/>
          </a:bodyPr>
          <a:lstStyle/>
          <a:p>
            <a:pPr algn="l"/>
            <a:r>
              <a:rPr lang="en-US" sz="4800" dirty="0" smtClean="0"/>
              <a:t>Sarah Hord</a:t>
            </a:r>
          </a:p>
          <a:p>
            <a:pPr algn="l"/>
            <a:r>
              <a:rPr lang="en-US" sz="4800" dirty="0" smtClean="0"/>
              <a:t>Iris Myers</a:t>
            </a:r>
          </a:p>
          <a:p>
            <a:pPr algn="l"/>
            <a:r>
              <a:rPr lang="en-US" sz="4800" dirty="0" smtClean="0"/>
              <a:t>Christine Stanley </a:t>
            </a:r>
            <a:endParaRPr lang="en-US" sz="4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19" y="791427"/>
            <a:ext cx="2112445" cy="14494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293" y="643944"/>
            <a:ext cx="5282826" cy="2738264"/>
          </a:xfrm>
          <a:prstGeom prst="rect">
            <a:avLst/>
          </a:prstGeom>
        </p:spPr>
      </p:pic>
    </p:spTree>
    <p:extLst>
      <p:ext uri="{BB962C8B-B14F-4D97-AF65-F5344CB8AC3E}">
        <p14:creationId xmlns:p14="http://schemas.microsoft.com/office/powerpoint/2010/main" val="3674859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634966" cy="706964"/>
          </a:xfrm>
        </p:spPr>
        <p:txBody>
          <a:bodyPr/>
          <a:lstStyle/>
          <a:p>
            <a:r>
              <a:rPr lang="en-US" dirty="0" smtClean="0"/>
              <a:t>Allie Woomer Reflection-Cohort Leader</a:t>
            </a:r>
            <a:endParaRPr lang="en-US" dirty="0"/>
          </a:p>
        </p:txBody>
      </p:sp>
      <p:sp>
        <p:nvSpPr>
          <p:cNvPr id="3" name="Content Placeholder 2"/>
          <p:cNvSpPr>
            <a:spLocks noGrp="1"/>
          </p:cNvSpPr>
          <p:nvPr>
            <p:ph idx="1"/>
          </p:nvPr>
        </p:nvSpPr>
        <p:spPr>
          <a:xfrm>
            <a:off x="1154955" y="2603500"/>
            <a:ext cx="6228826" cy="3416300"/>
          </a:xfrm>
        </p:spPr>
        <p:txBody>
          <a:bodyPr>
            <a:noAutofit/>
          </a:bodyPr>
          <a:lstStyle/>
          <a:p>
            <a:r>
              <a:rPr lang="en-US" sz="2800" dirty="0">
                <a:latin typeface="Garamond" charset="0"/>
                <a:ea typeface="Garamond" charset="0"/>
                <a:cs typeface="Garamond" charset="0"/>
              </a:rPr>
              <a:t>I have really enjoyed having the opportunity to be a cohort leader. It allows me to interact with the students more, so I can build a relationship with them. A lot of the students that come to the tutor center are students that I have met through doing cohorts. I have also improved in my Spanish a lot from helping the other students as well. </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0640" y="1881442"/>
            <a:ext cx="3432810" cy="45770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16909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Olivia Lee- Student</a:t>
            </a:r>
            <a:endParaRPr lang="en-US" dirty="0"/>
          </a:p>
        </p:txBody>
      </p:sp>
      <p:sp>
        <p:nvSpPr>
          <p:cNvPr id="3" name="Content Placeholder 2"/>
          <p:cNvSpPr>
            <a:spLocks noGrp="1"/>
          </p:cNvSpPr>
          <p:nvPr>
            <p:ph idx="1"/>
          </p:nvPr>
        </p:nvSpPr>
        <p:spPr>
          <a:xfrm>
            <a:off x="232140" y="2194560"/>
            <a:ext cx="7951740" cy="4914900"/>
          </a:xfrm>
        </p:spPr>
        <p:txBody>
          <a:bodyPr>
            <a:normAutofit/>
          </a:bodyPr>
          <a:lstStyle/>
          <a:p>
            <a:pPr marL="0" indent="0">
              <a:buNone/>
            </a:pPr>
            <a:r>
              <a:rPr lang="en-US" sz="2400" dirty="0" smtClean="0">
                <a:solidFill>
                  <a:schemeClr val="tx1"/>
                </a:solidFill>
                <a:latin typeface="Garamond" charset="0"/>
                <a:ea typeface="Garamond" charset="0"/>
                <a:cs typeface="Garamond" charset="0"/>
              </a:rPr>
              <a:t>	Entering </a:t>
            </a:r>
            <a:r>
              <a:rPr lang="en-US" sz="2400" dirty="0">
                <a:solidFill>
                  <a:schemeClr val="tx1"/>
                </a:solidFill>
                <a:latin typeface="Garamond" charset="0"/>
                <a:ea typeface="Garamond" charset="0"/>
                <a:cs typeface="Garamond" charset="0"/>
              </a:rPr>
              <a:t>into Spanish 101 with little success in studying a language, I was hesitant as a language learner.  Without study techniques, I was sure that Spanish would be a difficult class and a struggle academically.  However with activities, such as Cohorts, I was able to gain skills and confidence in a modern language. </a:t>
            </a:r>
            <a:r>
              <a:rPr lang="en-US" sz="2400" dirty="0" smtClean="0">
                <a:solidFill>
                  <a:schemeClr val="tx1"/>
                </a:solidFill>
                <a:latin typeface="Garamond" charset="0"/>
                <a:ea typeface="Garamond" charset="0"/>
                <a:cs typeface="Garamond" charset="0"/>
              </a:rPr>
              <a:t>By </a:t>
            </a:r>
            <a:r>
              <a:rPr lang="en-US" sz="2400" dirty="0">
                <a:solidFill>
                  <a:schemeClr val="tx1"/>
                </a:solidFill>
                <a:latin typeface="Garamond" charset="0"/>
                <a:ea typeface="Garamond" charset="0"/>
                <a:cs typeface="Garamond" charset="0"/>
              </a:rPr>
              <a:t>the time I was in my third semester of Spanish, Cohorts continued to improve my language skills.  Now, two years after taking Spanish, I still use the skills I acquired during Cohorts.  As a future elementary teacher in the United States, I am able to communicate with English Language Learners and write lesson plans that will be engaging and constructive.  </a:t>
            </a:r>
            <a:endParaRPr lang="en-US" sz="2400" dirty="0" smtClean="0">
              <a:solidFill>
                <a:schemeClr val="tx1"/>
              </a:solidFill>
              <a:latin typeface="Garamond" charset="0"/>
              <a:ea typeface="Garamond" charset="0"/>
              <a:cs typeface="Garamond"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441" y="2386360"/>
            <a:ext cx="2765363" cy="3687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5769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Ryan Cash- Student</a:t>
            </a:r>
            <a:endParaRPr lang="en-US" dirty="0"/>
          </a:p>
        </p:txBody>
      </p:sp>
      <p:sp>
        <p:nvSpPr>
          <p:cNvPr id="3" name="Content Placeholder 2"/>
          <p:cNvSpPr>
            <a:spLocks noGrp="1"/>
          </p:cNvSpPr>
          <p:nvPr>
            <p:ph idx="1"/>
          </p:nvPr>
        </p:nvSpPr>
        <p:spPr>
          <a:xfrm>
            <a:off x="106739" y="2491988"/>
            <a:ext cx="8301281" cy="4087232"/>
          </a:xfrm>
        </p:spPr>
        <p:txBody>
          <a:bodyPr>
            <a:normAutofit/>
          </a:bodyPr>
          <a:lstStyle/>
          <a:p>
            <a:r>
              <a:rPr lang="en-US" dirty="0">
                <a:solidFill>
                  <a:schemeClr val="tx1"/>
                </a:solidFill>
                <a:latin typeface="Garamond" charset="0"/>
                <a:ea typeface="Garamond" charset="0"/>
                <a:cs typeface="Garamond" charset="0"/>
              </a:rPr>
              <a:t>I have very much enjoyed the cohort activities in my three semesters taking Spanish at Roanoke College. On a personal note, when I was in high school, I took Spanish for two semesters worth, and performed well-below average in each of those semesters, barely achieving a C-grade. I did not take a modern language course in college until my junior year, when I began taking Spanish with Professor Myers. I quickly learned Spanish at a much faster rate by participating in the cohort activities, as it gave me an opportunity to practice my Spanish speaking and writing, without the looming </a:t>
            </a:r>
            <a:r>
              <a:rPr lang="en-US" dirty="0" smtClean="0">
                <a:solidFill>
                  <a:schemeClr val="tx1"/>
                </a:solidFill>
                <a:latin typeface="Garamond" charset="0"/>
                <a:ea typeface="Garamond" charset="0"/>
                <a:cs typeface="Garamond" charset="0"/>
              </a:rPr>
              <a:t>pressure </a:t>
            </a:r>
            <a:r>
              <a:rPr lang="en-US" dirty="0">
                <a:solidFill>
                  <a:schemeClr val="tx1"/>
                </a:solidFill>
                <a:latin typeface="Garamond" charset="0"/>
                <a:ea typeface="Garamond" charset="0"/>
                <a:cs typeface="Garamond" charset="0"/>
              </a:rPr>
              <a:t>of an exam grade hanging over my head. The cohorts also gave me the opportunity to interact with other members of my classes, as we were split into pairs for the activities. This interaction led to me meeting some pretty good people that I still say hello to whenever I see them around campus. All-in-all, the cohort activities were an extremely positive influence for me in my three semesters taking Spanish here, as I learned much more at a faster pace than I had in my previous experiences with the language.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6439" y="2665139"/>
            <a:ext cx="3273173" cy="3273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35093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3475" y="888153"/>
            <a:ext cx="4628625" cy="460587"/>
          </a:xfrm>
        </p:spPr>
        <p:txBody>
          <a:bodyPr/>
          <a:lstStyle/>
          <a:p>
            <a:r>
              <a:rPr lang="en-US" sz="3600" dirty="0" smtClean="0"/>
              <a:t>Conclusions</a:t>
            </a:r>
            <a:endParaRPr lang="en-US" dirty="0"/>
          </a:p>
        </p:txBody>
      </p:sp>
      <p:sp>
        <p:nvSpPr>
          <p:cNvPr id="3" name="Subtitle 2"/>
          <p:cNvSpPr>
            <a:spLocks noGrp="1"/>
          </p:cNvSpPr>
          <p:nvPr>
            <p:ph type="subTitle" idx="1"/>
          </p:nvPr>
        </p:nvSpPr>
        <p:spPr>
          <a:xfrm>
            <a:off x="920377" y="1381636"/>
            <a:ext cx="8903445" cy="4732020"/>
          </a:xfrm>
        </p:spPr>
        <p:txBody>
          <a:bodyPr>
            <a:normAutofit/>
          </a:bodyPr>
          <a:lstStyle/>
          <a:p>
            <a:pPr marL="285750" indent="-285750">
              <a:buFont typeface="Arial" panose="020B0604020202020204" pitchFamily="34" charset="0"/>
              <a:buChar char="•"/>
            </a:pPr>
            <a:r>
              <a:rPr lang="en-US" dirty="0" smtClean="0">
                <a:solidFill>
                  <a:schemeClr val="bg1"/>
                </a:solidFill>
                <a:ea typeface="Garamond" charset="0"/>
                <a:cs typeface="Garamond" charset="0"/>
              </a:rPr>
              <a:t>Students </a:t>
            </a:r>
            <a:r>
              <a:rPr lang="en-US" dirty="0">
                <a:solidFill>
                  <a:schemeClr val="bg1"/>
                </a:solidFill>
                <a:ea typeface="Garamond" charset="0"/>
                <a:cs typeface="Garamond" charset="0"/>
              </a:rPr>
              <a:t>have increased, low-stakes opportunities to produce </a:t>
            </a:r>
            <a:r>
              <a:rPr lang="en-US" dirty="0" smtClean="0">
                <a:solidFill>
                  <a:schemeClr val="bg1"/>
                </a:solidFill>
                <a:ea typeface="Garamond" charset="0"/>
                <a:cs typeface="Garamond" charset="0"/>
              </a:rPr>
              <a:t>		communicative </a:t>
            </a:r>
            <a:r>
              <a:rPr lang="en-US" dirty="0">
                <a:solidFill>
                  <a:schemeClr val="bg1"/>
                </a:solidFill>
                <a:ea typeface="Garamond" charset="0"/>
                <a:cs typeface="Garamond" charset="0"/>
              </a:rPr>
              <a:t>output in the target language </a:t>
            </a:r>
          </a:p>
          <a:p>
            <a:pPr marL="285750" indent="-285750">
              <a:buFont typeface="Arial" panose="020B0604020202020204" pitchFamily="34" charset="0"/>
              <a:buChar char="•"/>
            </a:pPr>
            <a:r>
              <a:rPr lang="en-US" dirty="0">
                <a:solidFill>
                  <a:schemeClr val="bg1"/>
                </a:solidFill>
                <a:ea typeface="Garamond" charset="0"/>
                <a:cs typeface="Garamond" charset="0"/>
              </a:rPr>
              <a:t>Improvement of proficiency</a:t>
            </a:r>
          </a:p>
          <a:p>
            <a:pPr marL="285750" indent="-285750">
              <a:buFont typeface="Arial" panose="020B0604020202020204" pitchFamily="34" charset="0"/>
              <a:buChar char="•"/>
            </a:pPr>
            <a:r>
              <a:rPr lang="en-US" dirty="0">
                <a:solidFill>
                  <a:schemeClr val="bg1"/>
                </a:solidFill>
                <a:ea typeface="Garamond" charset="0"/>
                <a:cs typeface="Garamond" charset="0"/>
              </a:rPr>
              <a:t>Students are engaged in dynamic and meaningful exchanges </a:t>
            </a:r>
            <a:r>
              <a:rPr lang="en-US" dirty="0" smtClean="0">
                <a:solidFill>
                  <a:schemeClr val="bg1"/>
                </a:solidFill>
                <a:ea typeface="Garamond" charset="0"/>
                <a:cs typeface="Garamond" charset="0"/>
              </a:rPr>
              <a:t>	while </a:t>
            </a:r>
            <a:r>
              <a:rPr lang="en-US" dirty="0">
                <a:solidFill>
                  <a:schemeClr val="bg1"/>
                </a:solidFill>
                <a:ea typeface="Garamond" charset="0"/>
                <a:cs typeface="Garamond" charset="0"/>
              </a:rPr>
              <a:t>utilizing target grammar and vocabulary within these </a:t>
            </a:r>
            <a:r>
              <a:rPr lang="en-US" dirty="0" smtClean="0">
                <a:solidFill>
                  <a:schemeClr val="bg1"/>
                </a:solidFill>
                <a:ea typeface="Garamond" charset="0"/>
                <a:cs typeface="Garamond" charset="0"/>
              </a:rPr>
              <a:t>	communicative </a:t>
            </a:r>
            <a:r>
              <a:rPr lang="en-US" dirty="0">
                <a:solidFill>
                  <a:schemeClr val="bg1"/>
                </a:solidFill>
                <a:ea typeface="Garamond" charset="0"/>
                <a:cs typeface="Garamond" charset="0"/>
              </a:rPr>
              <a:t>tasks </a:t>
            </a:r>
          </a:p>
          <a:p>
            <a:pPr marL="285750" indent="-285750">
              <a:buFont typeface="Arial" panose="020B0604020202020204" pitchFamily="34" charset="0"/>
              <a:buChar char="•"/>
            </a:pPr>
            <a:r>
              <a:rPr lang="en-US" dirty="0">
                <a:solidFill>
                  <a:schemeClr val="bg1"/>
                </a:solidFill>
                <a:ea typeface="Garamond" charset="0"/>
                <a:cs typeface="Garamond" charset="0"/>
              </a:rPr>
              <a:t>Cohort activities are well-received by students and by the </a:t>
            </a:r>
            <a:r>
              <a:rPr lang="en-US" dirty="0" smtClean="0">
                <a:solidFill>
                  <a:schemeClr val="bg1"/>
                </a:solidFill>
                <a:ea typeface="Garamond" charset="0"/>
                <a:cs typeface="Garamond" charset="0"/>
              </a:rPr>
              <a:t>	faculty </a:t>
            </a:r>
            <a:r>
              <a:rPr lang="en-US" dirty="0">
                <a:solidFill>
                  <a:schemeClr val="bg1"/>
                </a:solidFill>
                <a:ea typeface="Garamond" charset="0"/>
                <a:cs typeface="Garamond" charset="0"/>
              </a:rPr>
              <a:t>of Roanoke College</a:t>
            </a:r>
          </a:p>
          <a:p>
            <a:pPr marL="285750" indent="-285750">
              <a:buFont typeface="Arial" panose="020B0604020202020204" pitchFamily="34" charset="0"/>
              <a:buChar char="•"/>
            </a:pPr>
            <a:r>
              <a:rPr lang="en-US" dirty="0">
                <a:solidFill>
                  <a:schemeClr val="bg1"/>
                </a:solidFill>
                <a:ea typeface="Garamond" charset="0"/>
                <a:cs typeface="Garamond" charset="0"/>
              </a:rPr>
              <a:t>Student cohort leaders derive great benefits from working </a:t>
            </a:r>
            <a:r>
              <a:rPr lang="en-US" dirty="0" smtClean="0">
                <a:solidFill>
                  <a:schemeClr val="bg1"/>
                </a:solidFill>
                <a:ea typeface="Garamond" charset="0"/>
                <a:cs typeface="Garamond" charset="0"/>
              </a:rPr>
              <a:t>	with </a:t>
            </a:r>
            <a:r>
              <a:rPr lang="en-US" dirty="0">
                <a:solidFill>
                  <a:schemeClr val="bg1"/>
                </a:solidFill>
                <a:ea typeface="Garamond" charset="0"/>
                <a:cs typeface="Garamond" charset="0"/>
              </a:rPr>
              <a:t>students in the classroom </a:t>
            </a:r>
          </a:p>
          <a:p>
            <a:pPr marL="285750" indent="-285750">
              <a:buFont typeface="Arial" panose="020B0604020202020204" pitchFamily="34" charset="0"/>
              <a:buChar char="•"/>
            </a:pPr>
            <a:r>
              <a:rPr lang="en-US" dirty="0">
                <a:solidFill>
                  <a:schemeClr val="bg1"/>
                </a:solidFill>
                <a:ea typeface="Garamond" charset="0"/>
                <a:cs typeface="Garamond" charset="0"/>
              </a:rPr>
              <a:t>Funding and pacing still present issues each academic year</a:t>
            </a:r>
          </a:p>
          <a:p>
            <a:pPr marL="285750" indent="-285750">
              <a:buFont typeface="Arial" panose="020B0604020202020204" pitchFamily="34" charset="0"/>
              <a:buChar char="•"/>
            </a:pPr>
            <a:r>
              <a:rPr lang="en-US" dirty="0">
                <a:solidFill>
                  <a:schemeClr val="bg1"/>
                </a:solidFill>
                <a:ea typeface="Garamond" charset="0"/>
                <a:cs typeface="Garamond" charset="0"/>
              </a:rPr>
              <a:t>Modifications are made each semester to accommodate the </a:t>
            </a:r>
            <a:r>
              <a:rPr lang="en-US" dirty="0" smtClean="0">
                <a:solidFill>
                  <a:schemeClr val="bg1"/>
                </a:solidFill>
                <a:ea typeface="Garamond" charset="0"/>
                <a:cs typeface="Garamond" charset="0"/>
              </a:rPr>
              <a:t>		needs </a:t>
            </a:r>
            <a:r>
              <a:rPr lang="en-US" dirty="0">
                <a:solidFill>
                  <a:schemeClr val="bg1"/>
                </a:solidFill>
                <a:ea typeface="Garamond" charset="0"/>
                <a:cs typeface="Garamond" charset="0"/>
              </a:rPr>
              <a:t>of the students and/or faculty</a:t>
            </a:r>
          </a:p>
        </p:txBody>
      </p:sp>
    </p:spTree>
    <p:extLst>
      <p:ext uri="{BB962C8B-B14F-4D97-AF65-F5344CB8AC3E}">
        <p14:creationId xmlns:p14="http://schemas.microsoft.com/office/powerpoint/2010/main" val="2830587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7294" y="0"/>
            <a:ext cx="12104706" cy="6858000"/>
          </a:xfrm>
          <a:prstGeom prst="rect">
            <a:avLst/>
          </a:prstGeom>
        </p:spPr>
      </p:pic>
      <p:sp>
        <p:nvSpPr>
          <p:cNvPr id="5" name="TextBox 4"/>
          <p:cNvSpPr txBox="1"/>
          <p:nvPr/>
        </p:nvSpPr>
        <p:spPr>
          <a:xfrm>
            <a:off x="8357937" y="268499"/>
            <a:ext cx="3834063" cy="2523768"/>
          </a:xfrm>
          <a:prstGeom prst="rect">
            <a:avLst/>
          </a:prstGeom>
          <a:noFill/>
        </p:spPr>
        <p:txBody>
          <a:bodyPr wrap="square" rtlCol="0">
            <a:spAutoFit/>
          </a:bodyPr>
          <a:lstStyle/>
          <a:p>
            <a:endParaRPr lang="en-US" sz="2000" dirty="0">
              <a:solidFill>
                <a:schemeClr val="accent1">
                  <a:lumMod val="75000"/>
                </a:schemeClr>
              </a:solidFill>
            </a:endParaRPr>
          </a:p>
          <a:p>
            <a:r>
              <a:rPr lang="en-US" sz="2000" dirty="0" smtClean="0">
                <a:solidFill>
                  <a:schemeClr val="accent1">
                    <a:lumMod val="75000"/>
                  </a:schemeClr>
                </a:solidFill>
              </a:rPr>
              <a:t>Sarah </a:t>
            </a:r>
            <a:r>
              <a:rPr lang="en-US" sz="2000" dirty="0" err="1" smtClean="0">
                <a:solidFill>
                  <a:schemeClr val="accent1">
                    <a:lumMod val="75000"/>
                  </a:schemeClr>
                </a:solidFill>
              </a:rPr>
              <a:t>Hord</a:t>
            </a:r>
            <a:r>
              <a:rPr lang="en-US" sz="2000" dirty="0" smtClean="0">
                <a:solidFill>
                  <a:schemeClr val="accent1">
                    <a:lumMod val="75000"/>
                  </a:schemeClr>
                </a:solidFill>
              </a:rPr>
              <a:t>- </a:t>
            </a:r>
            <a:r>
              <a:rPr lang="en-US" sz="2000" dirty="0" smtClean="0"/>
              <a:t>hord@roanoke.edu</a:t>
            </a:r>
            <a:endParaRPr lang="en-US" sz="2000" dirty="0" smtClean="0"/>
          </a:p>
          <a:p>
            <a:r>
              <a:rPr lang="en-US" sz="2000" dirty="0" smtClean="0">
                <a:solidFill>
                  <a:schemeClr val="accent1">
                    <a:lumMod val="75000"/>
                  </a:schemeClr>
                </a:solidFill>
              </a:rPr>
              <a:t>Iris </a:t>
            </a:r>
            <a:r>
              <a:rPr lang="en-US" sz="2000" dirty="0" smtClean="0">
                <a:solidFill>
                  <a:schemeClr val="accent1">
                    <a:lumMod val="75000"/>
                  </a:schemeClr>
                </a:solidFill>
              </a:rPr>
              <a:t>Myers-</a:t>
            </a:r>
            <a:r>
              <a:rPr lang="en-US" sz="2000" dirty="0" smtClean="0"/>
              <a:t>imyers@roanoke.edu</a:t>
            </a:r>
            <a:endParaRPr lang="en-US" sz="2000" dirty="0" smtClean="0"/>
          </a:p>
          <a:p>
            <a:r>
              <a:rPr lang="en-US" sz="2000" dirty="0" smtClean="0">
                <a:solidFill>
                  <a:schemeClr val="accent1">
                    <a:lumMod val="75000"/>
                  </a:schemeClr>
                </a:solidFill>
              </a:rPr>
              <a:t>Christine Stanley- </a:t>
            </a:r>
            <a:r>
              <a:rPr lang="en-US" sz="2000" dirty="0" smtClean="0"/>
              <a:t>cstanley@roanoke.edu</a:t>
            </a:r>
            <a:endParaRPr lang="en-US" sz="2000" dirty="0" smtClean="0"/>
          </a:p>
          <a:p>
            <a:endParaRPr lang="en-US" dirty="0">
              <a:solidFill>
                <a:schemeClr val="accent1">
                  <a:lumMod val="75000"/>
                </a:schemeClr>
              </a:solidFill>
            </a:endParaRPr>
          </a:p>
        </p:txBody>
      </p:sp>
      <p:sp>
        <p:nvSpPr>
          <p:cNvPr id="6" name="TextBox 5"/>
          <p:cNvSpPr txBox="1"/>
          <p:nvPr/>
        </p:nvSpPr>
        <p:spPr>
          <a:xfrm>
            <a:off x="87294" y="268499"/>
            <a:ext cx="4796588" cy="984885"/>
          </a:xfrm>
          <a:prstGeom prst="rect">
            <a:avLst/>
          </a:prstGeom>
          <a:noFill/>
        </p:spPr>
        <p:txBody>
          <a:bodyPr wrap="square" rtlCol="0">
            <a:spAutoFit/>
          </a:bodyPr>
          <a:lstStyle/>
          <a:p>
            <a:r>
              <a:rPr lang="en-US" sz="2000" dirty="0">
                <a:latin typeface="+mj-lt"/>
              </a:rPr>
              <a:t>Contact Us for More </a:t>
            </a:r>
            <a:r>
              <a:rPr lang="en-US" sz="2000" dirty="0" smtClean="0">
                <a:latin typeface="+mj-lt"/>
              </a:rPr>
              <a:t>Information:  </a:t>
            </a:r>
            <a:r>
              <a:rPr lang="en-US" sz="2000" dirty="0">
                <a:hlinkClick r:id="rId3"/>
              </a:rPr>
              <a:t>http://bit.ly/2zknvy2</a:t>
            </a:r>
            <a:endParaRPr lang="en-US" sz="2000" dirty="0">
              <a:latin typeface="+mj-lt"/>
            </a:endParaRPr>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33" y="1056232"/>
            <a:ext cx="1736035" cy="1736035"/>
          </a:xfrm>
          <a:prstGeom prst="rect">
            <a:avLst/>
          </a:prstGeom>
        </p:spPr>
      </p:pic>
    </p:spTree>
    <p:extLst>
      <p:ext uri="{BB962C8B-B14F-4D97-AF65-F5344CB8AC3E}">
        <p14:creationId xmlns:p14="http://schemas.microsoft.com/office/powerpoint/2010/main" val="1482682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335" y="457199"/>
            <a:ext cx="3165585" cy="982621"/>
          </a:xfrm>
        </p:spPr>
        <p:txBody>
          <a:bodyPr/>
          <a:lstStyle/>
          <a:p>
            <a:r>
              <a:rPr lang="en-US" sz="4000" dirty="0" smtClean="0"/>
              <a:t>References: </a:t>
            </a:r>
            <a:endParaRPr lang="en-US" sz="4000" dirty="0"/>
          </a:p>
        </p:txBody>
      </p:sp>
      <p:sp>
        <p:nvSpPr>
          <p:cNvPr id="3" name="Subtitle 2"/>
          <p:cNvSpPr>
            <a:spLocks noGrp="1"/>
          </p:cNvSpPr>
          <p:nvPr>
            <p:ph type="subTitle" idx="1"/>
          </p:nvPr>
        </p:nvSpPr>
        <p:spPr>
          <a:xfrm>
            <a:off x="1154955" y="1439820"/>
            <a:ext cx="8825658" cy="4198980"/>
          </a:xfrm>
        </p:spPr>
        <p:txBody>
          <a:bodyPr>
            <a:noAutofit/>
          </a:bodyPr>
          <a:lstStyle/>
          <a:p>
            <a:pPr marL="171450" lvl="0" indent="-171450">
              <a:buFont typeface="Arial" panose="020B0604020202020204" pitchFamily="34" charset="0"/>
              <a:buChar char="•"/>
            </a:pPr>
            <a:r>
              <a:rPr lang="en-US" sz="1200" dirty="0">
                <a:solidFill>
                  <a:schemeClr val="bg1"/>
                </a:solidFill>
                <a:ea typeface="Garamond" charset="0"/>
                <a:cs typeface="Garamond" charset="0"/>
              </a:rPr>
              <a:t>NCAT Homepage, Accessed 19 September 2017. Retrieved from http://www.thencat.org/ </a:t>
            </a:r>
          </a:p>
          <a:p>
            <a:pPr marL="171450" lvl="0" indent="-171450">
              <a:buFont typeface="Arial" panose="020B0604020202020204" pitchFamily="34" charset="0"/>
              <a:buChar char="•"/>
            </a:pPr>
            <a:r>
              <a:rPr lang="en-US" sz="1200" dirty="0">
                <a:solidFill>
                  <a:schemeClr val="bg1"/>
                </a:solidFill>
                <a:ea typeface="Garamond" charset="0"/>
                <a:cs typeface="Garamond" charset="0"/>
              </a:rPr>
              <a:t>World-readiness standards for learning languages, Alexandria/VA: National Standards in Foreign </a:t>
            </a:r>
            <a:r>
              <a:rPr lang="en-US" sz="1200" dirty="0" smtClean="0">
                <a:solidFill>
                  <a:schemeClr val="bg1"/>
                </a:solidFill>
                <a:ea typeface="Garamond" charset="0"/>
                <a:cs typeface="Garamond" charset="0"/>
              </a:rPr>
              <a:t>	Language </a:t>
            </a:r>
            <a:r>
              <a:rPr lang="en-US" sz="1200" dirty="0">
                <a:solidFill>
                  <a:schemeClr val="bg1"/>
                </a:solidFill>
                <a:ea typeface="Garamond" charset="0"/>
                <a:cs typeface="Garamond" charset="0"/>
              </a:rPr>
              <a:t>Education Project, 2015. </a:t>
            </a:r>
          </a:p>
          <a:p>
            <a:pPr marL="171450" lvl="0" indent="-171450">
              <a:buFont typeface="Arial" panose="020B0604020202020204" pitchFamily="34" charset="0"/>
              <a:buChar char="•"/>
            </a:pPr>
            <a:r>
              <a:rPr lang="en-US" sz="1200" dirty="0">
                <a:solidFill>
                  <a:schemeClr val="bg1"/>
                </a:solidFill>
                <a:ea typeface="Garamond" charset="0"/>
                <a:cs typeface="Garamond" charset="0"/>
              </a:rPr>
              <a:t>Choice Boards, Accessed 19 September 2017. Retrieved from </a:t>
            </a:r>
            <a:r>
              <a:rPr lang="en-US" sz="1200" dirty="0" smtClean="0">
                <a:solidFill>
                  <a:schemeClr val="bg1"/>
                </a:solidFill>
                <a:ea typeface="Garamond" charset="0"/>
                <a:cs typeface="Garamond" charset="0"/>
              </a:rPr>
              <a:t>	https</a:t>
            </a:r>
            <a:r>
              <a:rPr lang="en-US" sz="1200" dirty="0">
                <a:solidFill>
                  <a:schemeClr val="bg1"/>
                </a:solidFill>
                <a:ea typeface="Garamond" charset="0"/>
                <a:cs typeface="Garamond" charset="0"/>
              </a:rPr>
              <a:t>://daretodifferentiate.wikispaces.com/Choice Boards change</a:t>
            </a:r>
          </a:p>
          <a:p>
            <a:pPr marL="171450" lvl="0" indent="-171450">
              <a:buFont typeface="Arial" panose="020B0604020202020204" pitchFamily="34" charset="0"/>
              <a:buChar char="•"/>
            </a:pPr>
            <a:r>
              <a:rPr lang="es-ES" sz="1200" dirty="0">
                <a:solidFill>
                  <a:schemeClr val="bg1"/>
                </a:solidFill>
                <a:ea typeface="Garamond" charset="0"/>
                <a:cs typeface="Garamond" charset="0"/>
              </a:rPr>
              <a:t>M.O. de </a:t>
            </a:r>
            <a:r>
              <a:rPr lang="es-ES" sz="1200" dirty="0" err="1">
                <a:solidFill>
                  <a:schemeClr val="bg1"/>
                </a:solidFill>
                <a:ea typeface="Garamond" charset="0"/>
                <a:cs typeface="Garamond" charset="0"/>
              </a:rPr>
              <a:t>Castells</a:t>
            </a:r>
            <a:r>
              <a:rPr lang="es-ES" sz="1200" dirty="0">
                <a:solidFill>
                  <a:schemeClr val="bg1"/>
                </a:solidFill>
                <a:ea typeface="Garamond" charset="0"/>
                <a:cs typeface="Garamond" charset="0"/>
              </a:rPr>
              <a:t>, E. Guzmán, P. </a:t>
            </a:r>
            <a:r>
              <a:rPr lang="es-ES" sz="1200" dirty="0" err="1">
                <a:solidFill>
                  <a:schemeClr val="bg1"/>
                </a:solidFill>
                <a:ea typeface="Garamond" charset="0"/>
                <a:cs typeface="Garamond" charset="0"/>
              </a:rPr>
              <a:t>Lapuerta</a:t>
            </a:r>
            <a:r>
              <a:rPr lang="es-ES" sz="1200" dirty="0">
                <a:solidFill>
                  <a:schemeClr val="bg1"/>
                </a:solidFill>
                <a:ea typeface="Garamond" charset="0"/>
                <a:cs typeface="Garamond" charset="0"/>
              </a:rPr>
              <a:t>, and J.E. </a:t>
            </a:r>
            <a:r>
              <a:rPr lang="es-ES" sz="1200" dirty="0" err="1">
                <a:solidFill>
                  <a:schemeClr val="bg1"/>
                </a:solidFill>
                <a:ea typeface="Garamond" charset="0"/>
                <a:cs typeface="Garamond" charset="0"/>
              </a:rPr>
              <a:t>Liskin-Gasparro</a:t>
            </a:r>
            <a:r>
              <a:rPr lang="es-ES" sz="1200" dirty="0">
                <a:solidFill>
                  <a:schemeClr val="bg1"/>
                </a:solidFill>
                <a:ea typeface="Garamond" charset="0"/>
                <a:cs typeface="Garamond" charset="0"/>
              </a:rPr>
              <a:t>, </a:t>
            </a:r>
            <a:r>
              <a:rPr lang="es-ES" sz="1200" i="1" dirty="0">
                <a:solidFill>
                  <a:schemeClr val="bg1"/>
                </a:solidFill>
                <a:ea typeface="Garamond" charset="0"/>
                <a:cs typeface="Garamond" charset="0"/>
              </a:rPr>
              <a:t>Mosaicos</a:t>
            </a:r>
            <a:r>
              <a:rPr lang="es-ES" sz="1200" dirty="0">
                <a:solidFill>
                  <a:schemeClr val="bg1"/>
                </a:solidFill>
                <a:ea typeface="Garamond" charset="0"/>
                <a:cs typeface="Garamond" charset="0"/>
              </a:rPr>
              <a:t>. </a:t>
            </a:r>
            <a:r>
              <a:rPr lang="en-US" sz="1200" dirty="0">
                <a:solidFill>
                  <a:schemeClr val="bg1"/>
                </a:solidFill>
                <a:ea typeface="Garamond" charset="0"/>
                <a:cs typeface="Garamond" charset="0"/>
              </a:rPr>
              <a:t>Upper Saddle River/NJ: </a:t>
            </a:r>
            <a:r>
              <a:rPr lang="en-US" sz="1200" dirty="0" smtClean="0">
                <a:solidFill>
                  <a:schemeClr val="bg1"/>
                </a:solidFill>
                <a:ea typeface="Garamond" charset="0"/>
                <a:cs typeface="Garamond" charset="0"/>
              </a:rPr>
              <a:t>	Pearson </a:t>
            </a:r>
            <a:r>
              <a:rPr lang="en-US" sz="1200" dirty="0">
                <a:solidFill>
                  <a:schemeClr val="bg1"/>
                </a:solidFill>
                <a:ea typeface="Garamond" charset="0"/>
                <a:cs typeface="Garamond" charset="0"/>
              </a:rPr>
              <a:t>Custom Publishing, 2015.</a:t>
            </a:r>
          </a:p>
          <a:p>
            <a:pPr marL="171450" lvl="0" indent="-171450">
              <a:buFont typeface="Arial" panose="020B0604020202020204" pitchFamily="34" charset="0"/>
              <a:buChar char="•"/>
            </a:pPr>
            <a:r>
              <a:rPr lang="en-US" sz="1200" dirty="0" err="1">
                <a:solidFill>
                  <a:schemeClr val="bg1"/>
                </a:solidFill>
                <a:ea typeface="Garamond" charset="0"/>
                <a:cs typeface="Garamond" charset="0"/>
              </a:rPr>
              <a:t>Ayahuascarestobar</a:t>
            </a:r>
            <a:r>
              <a:rPr lang="en-US" sz="1200" dirty="0">
                <a:solidFill>
                  <a:schemeClr val="bg1"/>
                </a:solidFill>
                <a:ea typeface="Garamond" charset="0"/>
                <a:cs typeface="Garamond" charset="0"/>
              </a:rPr>
              <a:t> </a:t>
            </a:r>
            <a:r>
              <a:rPr lang="en-US" sz="1200" dirty="0" err="1">
                <a:solidFill>
                  <a:schemeClr val="bg1"/>
                </a:solidFill>
                <a:ea typeface="Garamond" charset="0"/>
                <a:cs typeface="Garamond" charset="0"/>
              </a:rPr>
              <a:t>Restobar</a:t>
            </a:r>
            <a:r>
              <a:rPr lang="en-US" sz="1200" dirty="0">
                <a:solidFill>
                  <a:schemeClr val="bg1"/>
                </a:solidFill>
                <a:ea typeface="Garamond" charset="0"/>
                <a:cs typeface="Garamond" charset="0"/>
              </a:rPr>
              <a:t> Lounge, Accessed 4 August 2017. Retrieved from </a:t>
            </a:r>
            <a:r>
              <a:rPr lang="en-US" sz="1200" dirty="0" smtClean="0">
                <a:solidFill>
                  <a:schemeClr val="bg1"/>
                </a:solidFill>
                <a:ea typeface="Garamond" charset="0"/>
                <a:cs typeface="Garamond" charset="0"/>
              </a:rPr>
              <a:t>	http</a:t>
            </a:r>
            <a:r>
              <a:rPr lang="en-US" sz="1200" dirty="0">
                <a:solidFill>
                  <a:schemeClr val="bg1"/>
                </a:solidFill>
                <a:ea typeface="Garamond" charset="0"/>
                <a:cs typeface="Garamond" charset="0"/>
              </a:rPr>
              <a:t>://ayahuascarestobar.com/</a:t>
            </a:r>
          </a:p>
          <a:p>
            <a:pPr marL="171450" lvl="0" indent="-171450">
              <a:buFont typeface="Arial" panose="020B0604020202020204" pitchFamily="34" charset="0"/>
              <a:buChar char="•"/>
            </a:pPr>
            <a:r>
              <a:rPr lang="en-US" sz="1200" dirty="0">
                <a:solidFill>
                  <a:schemeClr val="bg1"/>
                </a:solidFill>
                <a:ea typeface="Garamond" charset="0"/>
                <a:cs typeface="Garamond" charset="0"/>
              </a:rPr>
              <a:t>K.S. Bradley and J.A. Bradley, Scaffolding Academic Learning for Second Language Learners, </a:t>
            </a:r>
            <a:r>
              <a:rPr lang="en-US" sz="1200" i="1" dirty="0">
                <a:solidFill>
                  <a:schemeClr val="bg1"/>
                </a:solidFill>
                <a:ea typeface="Garamond" charset="0"/>
                <a:cs typeface="Garamond" charset="0"/>
              </a:rPr>
              <a:t>The </a:t>
            </a:r>
            <a:r>
              <a:rPr lang="en-US" sz="1200" i="1" dirty="0" smtClean="0">
                <a:solidFill>
                  <a:schemeClr val="bg1"/>
                </a:solidFill>
                <a:ea typeface="Garamond" charset="0"/>
                <a:cs typeface="Garamond" charset="0"/>
              </a:rPr>
              <a:t>	Internet </a:t>
            </a:r>
            <a:r>
              <a:rPr lang="en-US" sz="1200" i="1" dirty="0">
                <a:solidFill>
                  <a:schemeClr val="bg1"/>
                </a:solidFill>
                <a:ea typeface="Garamond" charset="0"/>
                <a:cs typeface="Garamond" charset="0"/>
              </a:rPr>
              <a:t>TESL Journal</a:t>
            </a:r>
            <a:r>
              <a:rPr lang="en-US" sz="1200" dirty="0">
                <a:solidFill>
                  <a:schemeClr val="bg1"/>
                </a:solidFill>
                <a:ea typeface="Garamond" charset="0"/>
                <a:cs typeface="Garamond" charset="0"/>
              </a:rPr>
              <a:t>. Accessed 23 September 2017. Retrieved from </a:t>
            </a:r>
            <a:r>
              <a:rPr lang="en-US" sz="1200" dirty="0">
                <a:solidFill>
                  <a:schemeClr val="bg1"/>
                </a:solidFill>
                <a:ea typeface="Garamond" charset="0"/>
                <a:cs typeface="Garamond" charset="0"/>
                <a:hlinkClick r:id="rId2"/>
              </a:rPr>
              <a:t>http://</a:t>
            </a:r>
            <a:r>
              <a:rPr lang="en-US" sz="1200" dirty="0" smtClean="0">
                <a:solidFill>
                  <a:schemeClr val="bg1"/>
                </a:solidFill>
                <a:ea typeface="Garamond" charset="0"/>
                <a:cs typeface="Garamond" charset="0"/>
                <a:hlinkClick r:id="rId2"/>
              </a:rPr>
              <a:t>iteslj.org/Articles/Bradley-</a:t>
            </a:r>
            <a:r>
              <a:rPr lang="en-US" sz="1200" dirty="0" smtClean="0">
                <a:solidFill>
                  <a:schemeClr val="bg1"/>
                </a:solidFill>
                <a:ea typeface="Garamond" charset="0"/>
                <a:cs typeface="Garamond" charset="0"/>
              </a:rPr>
              <a:t>	Scaffolding</a:t>
            </a:r>
            <a:r>
              <a:rPr lang="en-US" sz="1200" dirty="0">
                <a:solidFill>
                  <a:schemeClr val="bg1"/>
                </a:solidFill>
                <a:ea typeface="Garamond" charset="0"/>
                <a:cs typeface="Garamond" charset="0"/>
              </a:rPr>
              <a:t>/</a:t>
            </a:r>
          </a:p>
          <a:p>
            <a:pPr marL="171450" lvl="0" indent="-171450">
              <a:buFont typeface="Arial" panose="020B0604020202020204" pitchFamily="34" charset="0"/>
              <a:buChar char="•"/>
            </a:pPr>
            <a:r>
              <a:rPr lang="en-US" sz="1200" dirty="0">
                <a:solidFill>
                  <a:schemeClr val="bg1"/>
                </a:solidFill>
                <a:ea typeface="Garamond" charset="0"/>
                <a:cs typeface="Garamond" charset="0"/>
              </a:rPr>
              <a:t>K.S. Agee and R. Hodges, </a:t>
            </a:r>
            <a:r>
              <a:rPr lang="en-US" sz="1200" i="1" dirty="0">
                <a:solidFill>
                  <a:schemeClr val="bg1"/>
                </a:solidFill>
                <a:ea typeface="Garamond" charset="0"/>
                <a:cs typeface="Garamond" charset="0"/>
              </a:rPr>
              <a:t>Handbook for training peer tutors and mentors</a:t>
            </a:r>
            <a:r>
              <a:rPr lang="en-US" sz="1200" dirty="0">
                <a:solidFill>
                  <a:schemeClr val="bg1"/>
                </a:solidFill>
                <a:ea typeface="Garamond" charset="0"/>
                <a:cs typeface="Garamond" charset="0"/>
              </a:rPr>
              <a:t>. Mason/OH: Cengage </a:t>
            </a:r>
            <a:r>
              <a:rPr lang="en-US" sz="1200" dirty="0" smtClean="0">
                <a:solidFill>
                  <a:schemeClr val="bg1"/>
                </a:solidFill>
                <a:ea typeface="Garamond" charset="0"/>
                <a:cs typeface="Garamond" charset="0"/>
              </a:rPr>
              <a:t>	Learning</a:t>
            </a:r>
            <a:r>
              <a:rPr lang="en-US" sz="1200" dirty="0">
                <a:solidFill>
                  <a:schemeClr val="bg1"/>
                </a:solidFill>
                <a:ea typeface="Garamond" charset="0"/>
                <a:cs typeface="Garamond" charset="0"/>
              </a:rPr>
              <a:t>, 2012.</a:t>
            </a:r>
          </a:p>
          <a:p>
            <a:pPr marL="171450" lvl="0" indent="-171450">
              <a:buFont typeface="Arial" panose="020B0604020202020204" pitchFamily="34" charset="0"/>
              <a:buChar char="•"/>
            </a:pPr>
            <a:r>
              <a:rPr lang="en-US" sz="1200" dirty="0">
                <a:solidFill>
                  <a:schemeClr val="bg1"/>
                </a:solidFill>
                <a:ea typeface="Garamond" charset="0"/>
                <a:cs typeface="Garamond" charset="0"/>
              </a:rPr>
              <a:t>White D. Home, CRLA, Accessed 19 September 2017. Retrieved from </a:t>
            </a:r>
            <a:r>
              <a:rPr lang="en-US" sz="1200" dirty="0" smtClean="0">
                <a:solidFill>
                  <a:schemeClr val="bg1"/>
                </a:solidFill>
                <a:ea typeface="Garamond" charset="0"/>
                <a:cs typeface="Garamond" charset="0"/>
              </a:rPr>
              <a:t>	https</a:t>
            </a:r>
            <a:r>
              <a:rPr lang="en-US" sz="1200" dirty="0">
                <a:solidFill>
                  <a:schemeClr val="bg1"/>
                </a:solidFill>
                <a:ea typeface="Garamond" charset="0"/>
                <a:cs typeface="Garamond" charset="0"/>
              </a:rPr>
              <a:t>://www.crla.net/index.php/certifications/ittpc-international-tutor-training-program</a:t>
            </a:r>
          </a:p>
          <a:p>
            <a:pPr marL="171450" lvl="0" indent="-171450">
              <a:buFont typeface="Arial" panose="020B0604020202020204" pitchFamily="34" charset="0"/>
              <a:buChar char="•"/>
            </a:pPr>
            <a:r>
              <a:rPr lang="en-US" sz="1200" dirty="0">
                <a:solidFill>
                  <a:schemeClr val="bg1"/>
                </a:solidFill>
                <a:ea typeface="Garamond" charset="0"/>
                <a:cs typeface="Garamond" charset="0"/>
              </a:rPr>
              <a:t>ACTFL. Accessed 23 September 2017. Retrieved from </a:t>
            </a:r>
            <a:r>
              <a:rPr lang="en-US" sz="1200" dirty="0" smtClean="0">
                <a:solidFill>
                  <a:schemeClr val="bg1"/>
                </a:solidFill>
                <a:ea typeface="Garamond" charset="0"/>
                <a:cs typeface="Garamond" charset="0"/>
              </a:rPr>
              <a:t>	https</a:t>
            </a:r>
            <a:r>
              <a:rPr lang="en-US" sz="1200" dirty="0">
                <a:solidFill>
                  <a:schemeClr val="bg1"/>
                </a:solidFill>
                <a:ea typeface="Garamond" charset="0"/>
                <a:cs typeface="Garamond" charset="0"/>
              </a:rPr>
              <a:t>://www.actfl.org/sites/default/files/pdfs/public/ACTFLProficiencyGuidelines2012_FINAL.pdf </a:t>
            </a:r>
          </a:p>
          <a:p>
            <a:pPr marL="171450" lvl="0" indent="-171450">
              <a:buFont typeface="Arial" panose="020B0604020202020204" pitchFamily="34" charset="0"/>
              <a:buChar char="•"/>
            </a:pPr>
            <a:r>
              <a:rPr lang="en-US" sz="1200" dirty="0">
                <a:solidFill>
                  <a:schemeClr val="bg1"/>
                </a:solidFill>
                <a:ea typeface="Garamond" charset="0"/>
                <a:cs typeface="Garamond" charset="0"/>
              </a:rPr>
              <a:t>ACTFL, NCSSFL-ACTFL Can-Do Statements, Accessed 19 September 2017. Retrieved from </a:t>
            </a:r>
            <a:r>
              <a:rPr lang="en-US" sz="1200" dirty="0" smtClean="0">
                <a:solidFill>
                  <a:schemeClr val="bg1"/>
                </a:solidFill>
                <a:ea typeface="Garamond" charset="0"/>
                <a:cs typeface="Garamond" charset="0"/>
              </a:rPr>
              <a:t>	https</a:t>
            </a:r>
            <a:r>
              <a:rPr lang="en-US" sz="1200" dirty="0">
                <a:solidFill>
                  <a:schemeClr val="bg1"/>
                </a:solidFill>
                <a:ea typeface="Garamond" charset="0"/>
                <a:cs typeface="Garamond" charset="0"/>
              </a:rPr>
              <a:t>://www.actfl.org/publications/guidelines-and-manuals/ncssfl-actfl-can-do-statements</a:t>
            </a:r>
          </a:p>
          <a:p>
            <a:endParaRPr lang="en-US" sz="1200" dirty="0">
              <a:solidFill>
                <a:schemeClr val="bg1"/>
              </a:solidFill>
            </a:endParaRPr>
          </a:p>
        </p:txBody>
      </p:sp>
    </p:spTree>
    <p:extLst>
      <p:ext uri="{BB962C8B-B14F-4D97-AF65-F5344CB8AC3E}">
        <p14:creationId xmlns:p14="http://schemas.microsoft.com/office/powerpoint/2010/main" val="1354897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graphicFrame>
        <p:nvGraphicFramePr>
          <p:cNvPr id="4" name="Content Placeholder 2"/>
          <p:cNvGraphicFramePr>
            <a:graphicFrameLocks noGrp="1"/>
          </p:cNvGraphicFramePr>
          <p:nvPr>
            <p:extLst>
              <p:ext uri="{D42A27DB-BD31-4B8C-83A1-F6EECF244321}">
                <p14:modId xmlns:p14="http://schemas.microsoft.com/office/powerpoint/2010/main" val="48420115"/>
              </p:ext>
            </p:extLst>
          </p:nvPr>
        </p:nvGraphicFramePr>
        <p:xfrm>
          <a:off x="858214" y="2113769"/>
          <a:ext cx="10668078" cy="4511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9240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00" y="2782883"/>
            <a:ext cx="4369816" cy="3368040"/>
          </a:xfrm>
        </p:spPr>
      </p:pic>
      <p:sp>
        <p:nvSpPr>
          <p:cNvPr id="6" name="TextBox 5"/>
          <p:cNvSpPr txBox="1"/>
          <p:nvPr/>
        </p:nvSpPr>
        <p:spPr>
          <a:xfrm>
            <a:off x="480060" y="2143190"/>
            <a:ext cx="7955280" cy="4647426"/>
          </a:xfrm>
          <a:prstGeom prst="rect">
            <a:avLst/>
          </a:prstGeom>
          <a:noFill/>
        </p:spPr>
        <p:txBody>
          <a:bodyPr wrap="square" rtlCol="0">
            <a:spAutoFit/>
          </a:bodyPr>
          <a:lstStyle/>
          <a:p>
            <a:r>
              <a:rPr lang="en-US" sz="2600" b="1" i="1" dirty="0" smtClean="0">
                <a:latin typeface="Times New Roman" panose="02020603050405020304" pitchFamily="18" charset="0"/>
                <a:cs typeface="Times New Roman" panose="02020603050405020304" pitchFamily="18" charset="0"/>
              </a:rPr>
              <a:t>Communication</a:t>
            </a:r>
            <a:r>
              <a:rPr lang="en-US" sz="2400" dirty="0" smtClean="0">
                <a:latin typeface="Times New Roman" panose="02020603050405020304" pitchFamily="18" charset="0"/>
                <a:cs typeface="Times New Roman" panose="02020603050405020304" pitchFamily="18" charset="0"/>
              </a:rPr>
              <a:t>: Communicate effectively in more than one language in order to function in a variety of situations for multiple purposes</a:t>
            </a:r>
          </a:p>
          <a:p>
            <a:r>
              <a:rPr lang="en-US" sz="2600" b="1" i="1" dirty="0" smtClean="0">
                <a:latin typeface="Times New Roman" panose="02020603050405020304" pitchFamily="18" charset="0"/>
                <a:cs typeface="Times New Roman" panose="02020603050405020304" pitchFamily="18" charset="0"/>
              </a:rPr>
              <a:t>Cultures</a:t>
            </a:r>
            <a:r>
              <a:rPr lang="en-US" sz="2400" dirty="0" smtClean="0">
                <a:latin typeface="Times New Roman" panose="02020603050405020304" pitchFamily="18" charset="0"/>
                <a:cs typeface="Times New Roman" panose="02020603050405020304" pitchFamily="18" charset="0"/>
              </a:rPr>
              <a:t>: Interact with cultural competence and understanding</a:t>
            </a:r>
          </a:p>
          <a:p>
            <a:r>
              <a:rPr lang="en-US" sz="2600" b="1" i="1" dirty="0" smtClean="0">
                <a:latin typeface="Times New Roman" panose="02020603050405020304" pitchFamily="18" charset="0"/>
                <a:cs typeface="Times New Roman" panose="02020603050405020304" pitchFamily="18" charset="0"/>
              </a:rPr>
              <a:t>Connections</a:t>
            </a:r>
            <a:r>
              <a:rPr lang="en-US" sz="2400" dirty="0" smtClean="0">
                <a:latin typeface="Times New Roman" panose="02020603050405020304" pitchFamily="18" charset="0"/>
                <a:cs typeface="Times New Roman" panose="02020603050405020304" pitchFamily="18" charset="0"/>
              </a:rPr>
              <a:t>: Connect with other disciplines and acquire information and diverse perspectives in order to use the language to function in academic and career-related situations</a:t>
            </a:r>
          </a:p>
          <a:p>
            <a:r>
              <a:rPr lang="en-US" sz="2600" b="1" i="1" dirty="0" smtClean="0">
                <a:latin typeface="Times New Roman" panose="02020603050405020304" pitchFamily="18" charset="0"/>
                <a:cs typeface="Times New Roman" panose="02020603050405020304" pitchFamily="18" charset="0"/>
              </a:rPr>
              <a:t>Comparisons</a:t>
            </a:r>
            <a:r>
              <a:rPr lang="en-US" sz="2400" dirty="0" smtClean="0">
                <a:latin typeface="Times New Roman" panose="02020603050405020304" pitchFamily="18" charset="0"/>
                <a:cs typeface="Times New Roman" panose="02020603050405020304" pitchFamily="18" charset="0"/>
              </a:rPr>
              <a:t>: Develop insight into the nature of language and culture in order to interact with cultural competence </a:t>
            </a:r>
          </a:p>
          <a:p>
            <a:r>
              <a:rPr lang="en-US" sz="2600" b="1" i="1" dirty="0" smtClean="0">
                <a:latin typeface="Times New Roman" panose="02020603050405020304" pitchFamily="18" charset="0"/>
                <a:cs typeface="Times New Roman" panose="02020603050405020304" pitchFamily="18" charset="0"/>
              </a:rPr>
              <a:t>Communities</a:t>
            </a:r>
            <a:r>
              <a:rPr lang="en-US" sz="2400" dirty="0" smtClean="0">
                <a:latin typeface="Times New Roman" panose="02020603050405020304" pitchFamily="18" charset="0"/>
                <a:cs typeface="Times New Roman" panose="02020603050405020304" pitchFamily="18" charset="0"/>
              </a:rPr>
              <a:t>: Communicate and interact with cultural competence in order to participate in multilingual communities at home and around the world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934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Engagement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00" y="2543112"/>
            <a:ext cx="3091762" cy="3529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5210" y="2311696"/>
            <a:ext cx="2257765" cy="3599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1123" y="2743200"/>
            <a:ext cx="2561841" cy="3329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1112" y="2299037"/>
            <a:ext cx="2721295" cy="36122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17966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Cohort Layout</a:t>
            </a:r>
            <a:endParaRPr lang="en-US" dirty="0"/>
          </a:p>
        </p:txBody>
      </p:sp>
      <p:sp>
        <p:nvSpPr>
          <p:cNvPr id="4" name="TextBox 6"/>
          <p:cNvSpPr txBox="1"/>
          <p:nvPr/>
        </p:nvSpPr>
        <p:spPr>
          <a:xfrm>
            <a:off x="5829301" y="2252137"/>
            <a:ext cx="5988628" cy="2708434"/>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Parte II (Speaking)</a:t>
            </a:r>
          </a:p>
          <a:p>
            <a:pPr marL="742950" lvl="1" indent="-285750">
              <a:buFont typeface="Arial" panose="020B0604020202020204" pitchFamily="34" charset="0"/>
              <a:buChar char="•"/>
            </a:pPr>
            <a:r>
              <a:rPr lang="en-US" sz="1600" dirty="0"/>
              <a:t>This will be done in partners.</a:t>
            </a:r>
          </a:p>
          <a:p>
            <a:pPr marL="742950" lvl="1" indent="-285750">
              <a:buFont typeface="Arial" panose="020B0604020202020204" pitchFamily="34" charset="0"/>
              <a:buChar char="•"/>
            </a:pPr>
            <a:r>
              <a:rPr lang="en-US" sz="1600" dirty="0"/>
              <a:t>Y</a:t>
            </a:r>
            <a:r>
              <a:rPr lang="en-US" sz="1600" dirty="0" smtClean="0"/>
              <a:t>ou have 3 </a:t>
            </a:r>
            <a:r>
              <a:rPr lang="en-US" sz="1600" dirty="0"/>
              <a:t>prompts to choose from.</a:t>
            </a:r>
          </a:p>
          <a:p>
            <a:pPr marL="742950" lvl="1" indent="-285750">
              <a:buFont typeface="Arial" panose="020B0604020202020204" pitchFamily="34" charset="0"/>
              <a:buChar char="•"/>
            </a:pPr>
            <a:r>
              <a:rPr lang="en-US" sz="1600" dirty="0"/>
              <a:t>You are allowed to practice before you speak in front of the professor. </a:t>
            </a:r>
          </a:p>
          <a:p>
            <a:pPr marL="742950" lvl="1" indent="-285750">
              <a:buFont typeface="Arial" panose="020B0604020202020204" pitchFamily="34" charset="0"/>
              <a:buChar char="•"/>
            </a:pPr>
            <a:r>
              <a:rPr lang="en-US" sz="1600" dirty="0"/>
              <a:t>All prompts will list exactly what needs to be said. </a:t>
            </a:r>
          </a:p>
          <a:p>
            <a:pPr marL="742950" lvl="1" indent="-285750">
              <a:buFont typeface="Arial" panose="020B0604020202020204" pitchFamily="34" charset="0"/>
              <a:buChar char="•"/>
            </a:pPr>
            <a:r>
              <a:rPr lang="en-US" sz="1600" dirty="0"/>
              <a:t>Must do this from memory.</a:t>
            </a:r>
          </a:p>
          <a:p>
            <a:pPr marL="742950" lvl="1" indent="-285750">
              <a:buFont typeface="Arial" panose="020B0604020202020204" pitchFamily="34" charset="0"/>
              <a:buChar char="•"/>
            </a:pPr>
            <a:r>
              <a:rPr lang="en-US" sz="1600" dirty="0"/>
              <a:t>Some of the prompts have pictures to go along with them.</a:t>
            </a:r>
          </a:p>
          <a:p>
            <a:endParaRPr lang="en-US" dirty="0"/>
          </a:p>
        </p:txBody>
      </p:sp>
      <p:sp>
        <p:nvSpPr>
          <p:cNvPr id="5" name="TextBox 4"/>
          <p:cNvSpPr txBox="1"/>
          <p:nvPr/>
        </p:nvSpPr>
        <p:spPr>
          <a:xfrm>
            <a:off x="261504" y="2252137"/>
            <a:ext cx="4168140" cy="2739211"/>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Parte I: (Writing) </a:t>
            </a:r>
          </a:p>
          <a:p>
            <a:pPr marL="742950" lvl="1" indent="-285750">
              <a:buFont typeface="Arial" panose="020B0604020202020204" pitchFamily="34" charset="0"/>
              <a:buChar char="•"/>
            </a:pPr>
            <a:r>
              <a:rPr lang="en-US" sz="1700" dirty="0"/>
              <a:t>You are given 3 prompts to choose from. </a:t>
            </a:r>
          </a:p>
          <a:p>
            <a:pPr marL="742950" lvl="1" indent="-285750">
              <a:buFont typeface="Arial" panose="020B0604020202020204" pitchFamily="34" charset="0"/>
              <a:buChar char="•"/>
            </a:pPr>
            <a:r>
              <a:rPr lang="en-US" sz="1700" dirty="0"/>
              <a:t>There are some prompts that have guiding questions that will be there to help you.</a:t>
            </a:r>
          </a:p>
          <a:p>
            <a:pPr marL="742950" lvl="1" indent="-285750">
              <a:buFont typeface="Arial" panose="020B0604020202020204" pitchFamily="34" charset="0"/>
              <a:buChar char="•"/>
            </a:pPr>
            <a:r>
              <a:rPr lang="en-US" sz="1700" dirty="0"/>
              <a:t>All of the prompts will list exactly what needs to be written. (Follow the directions!)</a:t>
            </a:r>
          </a:p>
          <a:p>
            <a:endParaRPr lang="en-US" dirty="0"/>
          </a:p>
        </p:txBody>
      </p:sp>
      <p:sp>
        <p:nvSpPr>
          <p:cNvPr id="6" name="TextBox 5"/>
          <p:cNvSpPr txBox="1"/>
          <p:nvPr/>
        </p:nvSpPr>
        <p:spPr>
          <a:xfrm>
            <a:off x="3271059" y="5046504"/>
            <a:ext cx="5872941" cy="1754326"/>
          </a:xfrm>
          <a:prstGeom prst="rect">
            <a:avLst/>
          </a:prstGeom>
          <a:noFill/>
          <a:ln>
            <a:solidFill>
              <a:schemeClr val="tx1"/>
            </a:solidFill>
          </a:ln>
        </p:spPr>
        <p:txBody>
          <a:bodyPr wrap="square" rtlCol="0">
            <a:spAutoFit/>
          </a:bodyPr>
          <a:lstStyle/>
          <a:p>
            <a:r>
              <a:rPr lang="en-US" b="1" dirty="0" smtClean="0"/>
              <a:t>Parte III: (Online)</a:t>
            </a:r>
          </a:p>
          <a:p>
            <a:pPr marL="742950" lvl="1" indent="-285750">
              <a:buFont typeface="Arial" panose="020B0604020202020204" pitchFamily="34" charset="0"/>
              <a:buChar char="•"/>
            </a:pPr>
            <a:r>
              <a:rPr lang="en-US" dirty="0" smtClean="0"/>
              <a:t>Usually two activities that need to be completed online. </a:t>
            </a:r>
          </a:p>
          <a:p>
            <a:pPr marL="742950" lvl="1" indent="-285750">
              <a:buFont typeface="Arial" panose="020B0604020202020204" pitchFamily="34" charset="0"/>
              <a:buChar char="•"/>
            </a:pPr>
            <a:r>
              <a:rPr lang="en-US" dirty="0" smtClean="0"/>
              <a:t>After doing these activities a professor or assistant need to initial that they saw your score. </a:t>
            </a:r>
            <a:endParaRPr lang="en-US" dirty="0"/>
          </a:p>
        </p:txBody>
      </p:sp>
    </p:spTree>
    <p:extLst>
      <p:ext uri="{BB962C8B-B14F-4D97-AF65-F5344CB8AC3E}">
        <p14:creationId xmlns:p14="http://schemas.microsoft.com/office/powerpoint/2010/main" val="1951640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655" y="1295400"/>
            <a:ext cx="2765502" cy="1600200"/>
          </a:xfrm>
        </p:spPr>
        <p:txBody>
          <a:bodyPr/>
          <a:lstStyle/>
          <a:p>
            <a:r>
              <a:rPr lang="en-US" dirty="0" smtClean="0"/>
              <a:t>Examples of cohorts activities:</a:t>
            </a:r>
            <a:endParaRPr lang="en-US" dirty="0"/>
          </a:p>
        </p:txBody>
      </p:sp>
      <p:sp>
        <p:nvSpPr>
          <p:cNvPr id="4" name="Text Placeholder 3"/>
          <p:cNvSpPr>
            <a:spLocks noGrp="1"/>
          </p:cNvSpPr>
          <p:nvPr>
            <p:ph type="body" sz="half" idx="2"/>
          </p:nvPr>
        </p:nvSpPr>
        <p:spPr>
          <a:xfrm>
            <a:off x="579863" y="3129280"/>
            <a:ext cx="3278459" cy="2895599"/>
          </a:xfrm>
        </p:spPr>
        <p:txBody>
          <a:bodyPr>
            <a:normAutofit/>
          </a:bodyPr>
          <a:lstStyle/>
          <a:p>
            <a:r>
              <a:rPr lang="en-US" sz="2000" dirty="0" smtClean="0"/>
              <a:t>-Must do Parte I, Parte II, and Parte III</a:t>
            </a:r>
          </a:p>
          <a:p>
            <a:r>
              <a:rPr lang="en-US" sz="2000" dirty="0" smtClean="0"/>
              <a:t>-Differs every time</a:t>
            </a:r>
            <a:endParaRPr lang="en-US" sz="2000" dirty="0"/>
          </a:p>
        </p:txBody>
      </p:sp>
      <p:pic>
        <p:nvPicPr>
          <p:cNvPr id="5"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10" b="1"/>
          <a:stretch/>
        </p:blipFill>
        <p:spPr>
          <a:xfrm>
            <a:off x="3858322" y="0"/>
            <a:ext cx="7646149" cy="6600306"/>
          </a:xfrm>
          <a:prstGeom prst="rect">
            <a:avLst/>
          </a:prstGeom>
        </p:spPr>
      </p:pic>
    </p:spTree>
    <p:extLst>
      <p:ext uri="{BB962C8B-B14F-4D97-AF65-F5344CB8AC3E}">
        <p14:creationId xmlns:p14="http://schemas.microsoft.com/office/powerpoint/2010/main" val="3797005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nvPr>
        </p:nvSpPr>
        <p:spPr bwMode="white">
          <a:xfrm>
            <a:off x="0" y="0"/>
            <a:ext cx="12192000" cy="6858000"/>
          </a:xfrm>
          <a:prstGeom prst="rect">
            <a:avLst/>
          </a:prstGeom>
          <a:solidFill>
            <a:schemeClr val="bg2"/>
          </a:solidFill>
          <a:effectLst/>
        </p:spPr>
      </p:sp>
      <p:grpSp>
        <p:nvGrpSpPr>
          <p:cNvPr id="12" name="Group 11">
            <a:extLst>
              <a:ext uri="{FF2B5EF4-FFF2-40B4-BE49-F238E27FC236}">
                <a16:creationId xmlns:a16="http://schemas.microsoft.com/office/drawing/2014/main" id="{57500303-A207-4812-BEB9-51E132FEB73F}"/>
              </a:ext>
            </a:extLst>
          </p:cNvPr>
          <p:cNvGrpSpPr>
            <a:grpSpLocks noGrp="1" noUngrp="1" noRot="1" noChangeAspect="1" noMove="1" noResize="1"/>
          </p:cNvGrpSpPr>
          <p:nvPr>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10118C91-C025-4776-BE95-E9926378E790}"/>
                </a:ext>
              </a:extLst>
            </p:cNvPr>
            <p:cNvSpPr/>
            <p:nvPr>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339174D0-30E8-4BBF-BF81-5DDAC33C0C0E}"/>
                </a:ext>
              </a:extLst>
            </p:cNvPr>
            <p:cNvSpPr/>
            <p:nvPr>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6" name="Rectangle 15">
            <a:extLst>
              <a:ext uri="{FF2B5EF4-FFF2-40B4-BE49-F238E27FC236}">
                <a16:creationId xmlns:a16="http://schemas.microsoft.com/office/drawing/2014/main" id="{AAC11200-8B97-4CB4-99EF-7C0FA210F2C4}"/>
              </a:ext>
            </a:extLst>
          </p:cNvPr>
          <p:cNvSpPr>
            <a:spLocks noGrp="1" noRot="1" noChangeAspect="1" noMove="1" noResize="1" noEditPoints="1" noAdjustHandles="1" noChangeArrowheads="1" noChangeShapeType="1" noTextEdit="1"/>
          </p:cNvSpPr>
          <p:nvPr>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3E5C639E-7A0B-46B2-9273-986E8BE7F119}"/>
              </a:ext>
            </a:extLst>
          </p:cNvPr>
          <p:cNvSpPr>
            <a:spLocks noGrp="1" noRot="1" noChangeAspect="1" noMove="1" noResize="1" noEditPoints="1" noAdjustHandles="1" noChangeArrowheads="1" noChangeShapeType="1" noTextEdit="1"/>
          </p:cNvSpPr>
          <p:nvPr>
            <p:extLst/>
          </p:nvPr>
        </p:nvSpPr>
        <p:spPr bwMode="auto">
          <a:xfrm rot="5400000" flipV="1">
            <a:off x="7838485" y="614084"/>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0" name="Freeform 6">
            <a:extLst>
              <a:ext uri="{FF2B5EF4-FFF2-40B4-BE49-F238E27FC236}">
                <a16:creationId xmlns:a16="http://schemas.microsoft.com/office/drawing/2014/main" id="{BB502E7E-3C82-47F3-B817-7507C01A1FCD}"/>
              </a:ext>
            </a:extLst>
          </p:cNvPr>
          <p:cNvSpPr>
            <a:spLocks noGrp="1" noRot="1" noChangeAspect="1" noMove="1" noResize="1" noEditPoints="1" noAdjustHandles="1" noChangeArrowheads="1" noChangeShapeType="1" noTextEdit="1"/>
          </p:cNvSpPr>
          <p:nvPr>
            <p:extLst/>
          </p:nvPr>
        </p:nvSpPr>
        <p:spPr bwMode="auto">
          <a:xfrm rot="5400000" flipH="1">
            <a:off x="1046527" y="-13329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510" y="557213"/>
            <a:ext cx="5424111" cy="65579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731" y="1037945"/>
            <a:ext cx="5424249" cy="3417890"/>
          </a:xfrm>
          <a:prstGeom prst="rect">
            <a:avLst/>
          </a:prstGeom>
        </p:spPr>
      </p:pic>
    </p:spTree>
    <p:extLst>
      <p:ext uri="{BB962C8B-B14F-4D97-AF65-F5344CB8AC3E}">
        <p14:creationId xmlns:p14="http://schemas.microsoft.com/office/powerpoint/2010/main" val="843488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14" y="379308"/>
            <a:ext cx="8761413" cy="706964"/>
          </a:xfrm>
        </p:spPr>
        <p:txBody>
          <a:bodyPr/>
          <a:lstStyle/>
          <a:p>
            <a:r>
              <a:rPr lang="en-US" dirty="0" smtClean="0"/>
              <a:t>Survey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4114602"/>
              </p:ext>
            </p:extLst>
          </p:nvPr>
        </p:nvGraphicFramePr>
        <p:xfrm>
          <a:off x="1280160" y="1395304"/>
          <a:ext cx="10012679" cy="5190178"/>
        </p:xfrm>
        <a:graphic>
          <a:graphicData uri="http://schemas.openxmlformats.org/drawingml/2006/table">
            <a:tbl>
              <a:tblPr firstRow="1" bandRow="1">
                <a:tableStyleId>{5C22544A-7EE6-4342-B048-85BDC9FD1C3A}</a:tableStyleId>
              </a:tblPr>
              <a:tblGrid>
                <a:gridCol w="4548530">
                  <a:extLst>
                    <a:ext uri="{9D8B030D-6E8A-4147-A177-3AD203B41FA5}">
                      <a16:colId xmlns:a16="http://schemas.microsoft.com/office/drawing/2014/main" val="2509050998"/>
                    </a:ext>
                  </a:extLst>
                </a:gridCol>
                <a:gridCol w="859778">
                  <a:extLst>
                    <a:ext uri="{9D8B030D-6E8A-4147-A177-3AD203B41FA5}">
                      <a16:colId xmlns:a16="http://schemas.microsoft.com/office/drawing/2014/main" val="2472760522"/>
                    </a:ext>
                  </a:extLst>
                </a:gridCol>
                <a:gridCol w="760868">
                  <a:extLst>
                    <a:ext uri="{9D8B030D-6E8A-4147-A177-3AD203B41FA5}">
                      <a16:colId xmlns:a16="http://schemas.microsoft.com/office/drawing/2014/main" val="2339438726"/>
                    </a:ext>
                  </a:extLst>
                </a:gridCol>
                <a:gridCol w="739339">
                  <a:extLst>
                    <a:ext uri="{9D8B030D-6E8A-4147-A177-3AD203B41FA5}">
                      <a16:colId xmlns:a16="http://schemas.microsoft.com/office/drawing/2014/main" val="2587288477"/>
                    </a:ext>
                  </a:extLst>
                </a:gridCol>
                <a:gridCol w="770205">
                  <a:extLst>
                    <a:ext uri="{9D8B030D-6E8A-4147-A177-3AD203B41FA5}">
                      <a16:colId xmlns:a16="http://schemas.microsoft.com/office/drawing/2014/main" val="1179007571"/>
                    </a:ext>
                  </a:extLst>
                </a:gridCol>
                <a:gridCol w="750932">
                  <a:extLst>
                    <a:ext uri="{9D8B030D-6E8A-4147-A177-3AD203B41FA5}">
                      <a16:colId xmlns:a16="http://schemas.microsoft.com/office/drawing/2014/main" val="217913509"/>
                    </a:ext>
                  </a:extLst>
                </a:gridCol>
                <a:gridCol w="777811">
                  <a:extLst>
                    <a:ext uri="{9D8B030D-6E8A-4147-A177-3AD203B41FA5}">
                      <a16:colId xmlns:a16="http://schemas.microsoft.com/office/drawing/2014/main" val="3649745205"/>
                    </a:ext>
                  </a:extLst>
                </a:gridCol>
                <a:gridCol w="805216">
                  <a:extLst>
                    <a:ext uri="{9D8B030D-6E8A-4147-A177-3AD203B41FA5}">
                      <a16:colId xmlns:a16="http://schemas.microsoft.com/office/drawing/2014/main" val="4053993218"/>
                    </a:ext>
                  </a:extLst>
                </a:gridCol>
              </a:tblGrid>
              <a:tr h="1291168">
                <a:tc>
                  <a:txBody>
                    <a:bodyPr/>
                    <a:lstStyle/>
                    <a:p>
                      <a:r>
                        <a:rPr lang="en-US" sz="1600" dirty="0" smtClean="0"/>
                        <a:t>Questions</a:t>
                      </a:r>
                      <a:endParaRPr lang="en-US" sz="1600" dirty="0"/>
                    </a:p>
                  </a:txBody>
                  <a:tcPr/>
                </a:tc>
                <a:tc>
                  <a:txBody>
                    <a:bodyPr/>
                    <a:lstStyle/>
                    <a:p>
                      <a:r>
                        <a:rPr lang="en-US" sz="1600" dirty="0" smtClean="0"/>
                        <a:t>2010-2011 (279)</a:t>
                      </a:r>
                      <a:endParaRPr lang="en-US" sz="1600" dirty="0"/>
                    </a:p>
                  </a:txBody>
                  <a:tcPr/>
                </a:tc>
                <a:tc>
                  <a:txBody>
                    <a:bodyPr/>
                    <a:lstStyle/>
                    <a:p>
                      <a:r>
                        <a:rPr lang="en-US" sz="1600" dirty="0" smtClean="0"/>
                        <a:t>2011-2012 (286)</a:t>
                      </a:r>
                      <a:endParaRPr lang="en-US" sz="1600" dirty="0"/>
                    </a:p>
                  </a:txBody>
                  <a:tcPr/>
                </a:tc>
                <a:tc>
                  <a:txBody>
                    <a:bodyPr/>
                    <a:lstStyle/>
                    <a:p>
                      <a:r>
                        <a:rPr lang="en-US" sz="1600" dirty="0" smtClean="0"/>
                        <a:t>2012-2013 (259)</a:t>
                      </a:r>
                      <a:endParaRPr lang="en-US" sz="1600" dirty="0"/>
                    </a:p>
                  </a:txBody>
                  <a:tcPr/>
                </a:tc>
                <a:tc>
                  <a:txBody>
                    <a:bodyPr/>
                    <a:lstStyle/>
                    <a:p>
                      <a:r>
                        <a:rPr lang="en-US" sz="1600" dirty="0" smtClean="0"/>
                        <a:t>2013-2014 (242)</a:t>
                      </a:r>
                      <a:endParaRPr lang="en-US" sz="1600" dirty="0"/>
                    </a:p>
                  </a:txBody>
                  <a:tcPr/>
                </a:tc>
                <a:tc>
                  <a:txBody>
                    <a:bodyPr/>
                    <a:lstStyle/>
                    <a:p>
                      <a:r>
                        <a:rPr lang="en-US" sz="1600" dirty="0" smtClean="0"/>
                        <a:t>2014-2015 (279)</a:t>
                      </a:r>
                      <a:endParaRPr lang="en-US" sz="1600" dirty="0"/>
                    </a:p>
                  </a:txBody>
                  <a:tcPr/>
                </a:tc>
                <a:tc>
                  <a:txBody>
                    <a:bodyPr/>
                    <a:lstStyle/>
                    <a:p>
                      <a:r>
                        <a:rPr lang="en-US" sz="1600" dirty="0" smtClean="0"/>
                        <a:t>2015-2016 (184*)</a:t>
                      </a:r>
                      <a:endParaRPr lang="en-US" sz="1600" dirty="0"/>
                    </a:p>
                  </a:txBody>
                  <a:tcPr/>
                </a:tc>
                <a:tc>
                  <a:txBody>
                    <a:bodyPr/>
                    <a:lstStyle/>
                    <a:p>
                      <a:r>
                        <a:rPr lang="en-US" sz="1600" dirty="0" smtClean="0"/>
                        <a:t>2016-2017 (221)</a:t>
                      </a:r>
                      <a:endParaRPr lang="en-US" sz="1600" dirty="0"/>
                    </a:p>
                  </a:txBody>
                  <a:tcPr/>
                </a:tc>
                <a:extLst>
                  <a:ext uri="{0D108BD9-81ED-4DB2-BD59-A6C34878D82A}">
                    <a16:rowId xmlns:a16="http://schemas.microsoft.com/office/drawing/2014/main" val="2446754808"/>
                  </a:ext>
                </a:extLst>
              </a:tr>
              <a:tr h="566884">
                <a:tc>
                  <a:txBody>
                    <a:bodyPr/>
                    <a:lstStyle/>
                    <a:p>
                      <a:r>
                        <a:rPr lang="en-US" sz="1600" dirty="0" smtClean="0"/>
                        <a:t>#2 I can communicate info about my daily routine.</a:t>
                      </a:r>
                      <a:endParaRPr lang="en-US" sz="1600" dirty="0"/>
                    </a:p>
                  </a:txBody>
                  <a:tcPr/>
                </a:tc>
                <a:tc>
                  <a:txBody>
                    <a:bodyPr/>
                    <a:lstStyle/>
                    <a:p>
                      <a:r>
                        <a:rPr lang="en-US" sz="1600" dirty="0" smtClean="0"/>
                        <a:t>78.6%</a:t>
                      </a:r>
                      <a:endParaRPr lang="en-US" sz="1600" dirty="0"/>
                    </a:p>
                  </a:txBody>
                  <a:tcPr/>
                </a:tc>
                <a:tc>
                  <a:txBody>
                    <a:bodyPr/>
                    <a:lstStyle/>
                    <a:p>
                      <a:r>
                        <a:rPr lang="en-US" sz="1600" dirty="0" smtClean="0"/>
                        <a:t>80.1%</a:t>
                      </a:r>
                      <a:endParaRPr lang="en-US" sz="1600" dirty="0"/>
                    </a:p>
                  </a:txBody>
                  <a:tcPr/>
                </a:tc>
                <a:tc>
                  <a:txBody>
                    <a:bodyPr/>
                    <a:lstStyle/>
                    <a:p>
                      <a:r>
                        <a:rPr lang="en-US" sz="1600" dirty="0" smtClean="0"/>
                        <a:t>78.2%</a:t>
                      </a:r>
                      <a:endParaRPr lang="en-US" sz="1600" dirty="0"/>
                    </a:p>
                  </a:txBody>
                  <a:tcPr/>
                </a:tc>
                <a:tc>
                  <a:txBody>
                    <a:bodyPr/>
                    <a:lstStyle/>
                    <a:p>
                      <a:r>
                        <a:rPr lang="en-US" sz="1600" dirty="0" smtClean="0"/>
                        <a:t>83.5%</a:t>
                      </a:r>
                      <a:endParaRPr lang="en-US" sz="1600" dirty="0"/>
                    </a:p>
                  </a:txBody>
                  <a:tcPr/>
                </a:tc>
                <a:tc>
                  <a:txBody>
                    <a:bodyPr/>
                    <a:lstStyle/>
                    <a:p>
                      <a:r>
                        <a:rPr lang="en-US" sz="1600" dirty="0" smtClean="0"/>
                        <a:t>85.0%</a:t>
                      </a:r>
                      <a:endParaRPr lang="en-US" sz="1600" dirty="0"/>
                    </a:p>
                  </a:txBody>
                  <a:tcPr/>
                </a:tc>
                <a:tc>
                  <a:txBody>
                    <a:bodyPr/>
                    <a:lstStyle/>
                    <a:p>
                      <a:r>
                        <a:rPr lang="en-US" sz="1600" dirty="0" smtClean="0"/>
                        <a:t>83.6%</a:t>
                      </a:r>
                      <a:endParaRPr lang="en-US" sz="1600" dirty="0"/>
                    </a:p>
                  </a:txBody>
                  <a:tcPr/>
                </a:tc>
                <a:tc>
                  <a:txBody>
                    <a:bodyPr/>
                    <a:lstStyle/>
                    <a:p>
                      <a:r>
                        <a:rPr lang="en-US" sz="1600" dirty="0" smtClean="0"/>
                        <a:t>84.6%</a:t>
                      </a:r>
                      <a:endParaRPr lang="en-US" sz="1600" dirty="0"/>
                    </a:p>
                  </a:txBody>
                  <a:tcPr/>
                </a:tc>
                <a:extLst>
                  <a:ext uri="{0D108BD9-81ED-4DB2-BD59-A6C34878D82A}">
                    <a16:rowId xmlns:a16="http://schemas.microsoft.com/office/drawing/2014/main" val="1404114119"/>
                  </a:ext>
                </a:extLst>
              </a:tr>
              <a:tr h="566884">
                <a:tc>
                  <a:txBody>
                    <a:bodyPr/>
                    <a:lstStyle/>
                    <a:p>
                      <a:r>
                        <a:rPr lang="en-US" sz="1600" dirty="0" smtClean="0"/>
                        <a:t>#6 I can</a:t>
                      </a:r>
                      <a:r>
                        <a:rPr lang="en-US" sz="1600" baseline="0" dirty="0" smtClean="0"/>
                        <a:t> talk about activities that I will do in the future. </a:t>
                      </a:r>
                      <a:endParaRPr lang="en-US" sz="1600" dirty="0"/>
                    </a:p>
                  </a:txBody>
                  <a:tcPr/>
                </a:tc>
                <a:tc>
                  <a:txBody>
                    <a:bodyPr/>
                    <a:lstStyle/>
                    <a:p>
                      <a:r>
                        <a:rPr lang="en-US" sz="1600" dirty="0" smtClean="0"/>
                        <a:t>58.3%</a:t>
                      </a:r>
                      <a:endParaRPr lang="en-US" sz="1600" dirty="0"/>
                    </a:p>
                  </a:txBody>
                  <a:tcPr/>
                </a:tc>
                <a:tc>
                  <a:txBody>
                    <a:bodyPr/>
                    <a:lstStyle/>
                    <a:p>
                      <a:r>
                        <a:rPr lang="en-US" sz="1600" dirty="0" smtClean="0"/>
                        <a:t>55.0%</a:t>
                      </a:r>
                      <a:endParaRPr lang="en-US" sz="1600" dirty="0"/>
                    </a:p>
                  </a:txBody>
                  <a:tcPr/>
                </a:tc>
                <a:tc>
                  <a:txBody>
                    <a:bodyPr/>
                    <a:lstStyle/>
                    <a:p>
                      <a:r>
                        <a:rPr lang="en-US" sz="1600" dirty="0" smtClean="0"/>
                        <a:t>44.7%</a:t>
                      </a:r>
                      <a:endParaRPr lang="en-US" sz="1600" dirty="0"/>
                    </a:p>
                  </a:txBody>
                  <a:tcPr/>
                </a:tc>
                <a:tc>
                  <a:txBody>
                    <a:bodyPr/>
                    <a:lstStyle/>
                    <a:p>
                      <a:r>
                        <a:rPr lang="en-US" sz="1600" dirty="0" smtClean="0"/>
                        <a:t>53.1%</a:t>
                      </a:r>
                      <a:endParaRPr lang="en-US" sz="1600" dirty="0"/>
                    </a:p>
                  </a:txBody>
                  <a:tcPr/>
                </a:tc>
                <a:tc>
                  <a:txBody>
                    <a:bodyPr/>
                    <a:lstStyle/>
                    <a:p>
                      <a:r>
                        <a:rPr lang="en-US" sz="1600" dirty="0" smtClean="0"/>
                        <a:t>53.8%</a:t>
                      </a:r>
                      <a:endParaRPr lang="en-US" sz="1600" dirty="0"/>
                    </a:p>
                  </a:txBody>
                  <a:tcPr/>
                </a:tc>
                <a:tc>
                  <a:txBody>
                    <a:bodyPr/>
                    <a:lstStyle/>
                    <a:p>
                      <a:r>
                        <a:rPr lang="en-US" sz="1600" dirty="0" smtClean="0"/>
                        <a:t>62.0%</a:t>
                      </a:r>
                      <a:endParaRPr lang="en-US" sz="1600" dirty="0"/>
                    </a:p>
                  </a:txBody>
                  <a:tcPr/>
                </a:tc>
                <a:tc>
                  <a:txBody>
                    <a:bodyPr/>
                    <a:lstStyle/>
                    <a:p>
                      <a:r>
                        <a:rPr lang="en-US" sz="1600" dirty="0" smtClean="0"/>
                        <a:t>74.6%</a:t>
                      </a:r>
                      <a:endParaRPr lang="en-US" sz="1600" dirty="0"/>
                    </a:p>
                  </a:txBody>
                  <a:tcPr/>
                </a:tc>
                <a:extLst>
                  <a:ext uri="{0D108BD9-81ED-4DB2-BD59-A6C34878D82A}">
                    <a16:rowId xmlns:a16="http://schemas.microsoft.com/office/drawing/2014/main" val="4029219945"/>
                  </a:ext>
                </a:extLst>
              </a:tr>
              <a:tr h="842815">
                <a:tc>
                  <a:txBody>
                    <a:bodyPr/>
                    <a:lstStyle/>
                    <a:p>
                      <a:r>
                        <a:rPr lang="en-US" sz="1600" dirty="0" smtClean="0"/>
                        <a:t>#7 If I were in a country where ______ is spoken,</a:t>
                      </a:r>
                      <a:r>
                        <a:rPr lang="en-US" sz="1600" baseline="0" dirty="0" smtClean="0"/>
                        <a:t> I would be able to order food at a restaurant. </a:t>
                      </a:r>
                      <a:endParaRPr lang="en-US" sz="1600" dirty="0"/>
                    </a:p>
                  </a:txBody>
                  <a:tcPr/>
                </a:tc>
                <a:tc>
                  <a:txBody>
                    <a:bodyPr/>
                    <a:lstStyle/>
                    <a:p>
                      <a:r>
                        <a:rPr lang="en-US" sz="1600" dirty="0" smtClean="0"/>
                        <a:t>74.0%</a:t>
                      </a:r>
                      <a:endParaRPr lang="en-US" sz="1600" dirty="0"/>
                    </a:p>
                  </a:txBody>
                  <a:tcPr/>
                </a:tc>
                <a:tc>
                  <a:txBody>
                    <a:bodyPr/>
                    <a:lstStyle/>
                    <a:p>
                      <a:r>
                        <a:rPr lang="en-US" sz="1600" dirty="0" smtClean="0"/>
                        <a:t>79.2%</a:t>
                      </a:r>
                      <a:endParaRPr lang="en-US" sz="1600" dirty="0"/>
                    </a:p>
                  </a:txBody>
                  <a:tcPr/>
                </a:tc>
                <a:tc>
                  <a:txBody>
                    <a:bodyPr/>
                    <a:lstStyle/>
                    <a:p>
                      <a:r>
                        <a:rPr lang="en-US" sz="1600" dirty="0" smtClean="0"/>
                        <a:t>79.0%</a:t>
                      </a:r>
                      <a:endParaRPr lang="en-US" sz="1600" dirty="0"/>
                    </a:p>
                  </a:txBody>
                  <a:tcPr/>
                </a:tc>
                <a:tc>
                  <a:txBody>
                    <a:bodyPr/>
                    <a:lstStyle/>
                    <a:p>
                      <a:r>
                        <a:rPr lang="en-US" sz="1600" dirty="0" smtClean="0"/>
                        <a:t>79.7%</a:t>
                      </a:r>
                      <a:endParaRPr lang="en-US" sz="1600" dirty="0"/>
                    </a:p>
                  </a:txBody>
                  <a:tcPr/>
                </a:tc>
                <a:tc>
                  <a:txBody>
                    <a:bodyPr/>
                    <a:lstStyle/>
                    <a:p>
                      <a:r>
                        <a:rPr lang="en-US" sz="1600" dirty="0" smtClean="0"/>
                        <a:t>81.0%</a:t>
                      </a:r>
                      <a:endParaRPr lang="en-US" sz="1600" dirty="0"/>
                    </a:p>
                  </a:txBody>
                  <a:tcPr/>
                </a:tc>
                <a:tc>
                  <a:txBody>
                    <a:bodyPr/>
                    <a:lstStyle/>
                    <a:p>
                      <a:r>
                        <a:rPr lang="en-US" sz="1600" dirty="0" smtClean="0"/>
                        <a:t>81.5%</a:t>
                      </a:r>
                      <a:endParaRPr lang="en-US" sz="1600" dirty="0"/>
                    </a:p>
                  </a:txBody>
                  <a:tcPr/>
                </a:tc>
                <a:tc>
                  <a:txBody>
                    <a:bodyPr/>
                    <a:lstStyle/>
                    <a:p>
                      <a:r>
                        <a:rPr lang="en-US" sz="1600" dirty="0" smtClean="0"/>
                        <a:t>86.9%</a:t>
                      </a:r>
                      <a:endParaRPr lang="en-US" sz="1600" dirty="0"/>
                    </a:p>
                  </a:txBody>
                  <a:tcPr/>
                </a:tc>
                <a:extLst>
                  <a:ext uri="{0D108BD9-81ED-4DB2-BD59-A6C34878D82A}">
                    <a16:rowId xmlns:a16="http://schemas.microsoft.com/office/drawing/2014/main" val="2522874540"/>
                  </a:ext>
                </a:extLst>
              </a:tr>
              <a:tr h="1074995">
                <a:tc>
                  <a:txBody>
                    <a:bodyPr/>
                    <a:lstStyle/>
                    <a:p>
                      <a:r>
                        <a:rPr lang="en-US" sz="1600" dirty="0" smtClean="0"/>
                        <a:t>#9 If I were in a country where ______</a:t>
                      </a:r>
                      <a:r>
                        <a:rPr lang="en-US" sz="1600" baseline="0" dirty="0" smtClean="0"/>
                        <a:t> is spoken, I would be able to formulate questions related to situations such as asking directions or requesting basic info.</a:t>
                      </a:r>
                      <a:endParaRPr lang="en-US" sz="1600" dirty="0"/>
                    </a:p>
                  </a:txBody>
                  <a:tcPr/>
                </a:tc>
                <a:tc>
                  <a:txBody>
                    <a:bodyPr/>
                    <a:lstStyle/>
                    <a:p>
                      <a:r>
                        <a:rPr lang="en-US" sz="1600" dirty="0" smtClean="0"/>
                        <a:t>63.0%</a:t>
                      </a:r>
                      <a:endParaRPr lang="en-US" sz="1600" dirty="0"/>
                    </a:p>
                  </a:txBody>
                  <a:tcPr/>
                </a:tc>
                <a:tc>
                  <a:txBody>
                    <a:bodyPr/>
                    <a:lstStyle/>
                    <a:p>
                      <a:r>
                        <a:rPr lang="en-US" sz="1600" dirty="0" smtClean="0"/>
                        <a:t>68.4%</a:t>
                      </a:r>
                      <a:endParaRPr lang="en-US" sz="1600" dirty="0"/>
                    </a:p>
                  </a:txBody>
                  <a:tcPr/>
                </a:tc>
                <a:tc>
                  <a:txBody>
                    <a:bodyPr/>
                    <a:lstStyle/>
                    <a:p>
                      <a:r>
                        <a:rPr lang="en-US" sz="1600" dirty="0" smtClean="0"/>
                        <a:t>58.7%</a:t>
                      </a:r>
                      <a:endParaRPr lang="en-US" sz="1600" dirty="0"/>
                    </a:p>
                  </a:txBody>
                  <a:tcPr/>
                </a:tc>
                <a:tc>
                  <a:txBody>
                    <a:bodyPr/>
                    <a:lstStyle/>
                    <a:p>
                      <a:r>
                        <a:rPr lang="en-US" sz="1600" dirty="0" smtClean="0"/>
                        <a:t>64.2%</a:t>
                      </a:r>
                      <a:endParaRPr lang="en-US" sz="1600" dirty="0"/>
                    </a:p>
                  </a:txBody>
                  <a:tcPr/>
                </a:tc>
                <a:tc>
                  <a:txBody>
                    <a:bodyPr/>
                    <a:lstStyle/>
                    <a:p>
                      <a:r>
                        <a:rPr lang="en-US" sz="1600" dirty="0" smtClean="0"/>
                        <a:t>68.4%</a:t>
                      </a:r>
                      <a:endParaRPr lang="en-US" sz="1600" dirty="0"/>
                    </a:p>
                  </a:txBody>
                  <a:tcPr/>
                </a:tc>
                <a:tc>
                  <a:txBody>
                    <a:bodyPr/>
                    <a:lstStyle/>
                    <a:p>
                      <a:r>
                        <a:rPr lang="en-US" sz="1600" dirty="0" smtClean="0"/>
                        <a:t>69.0%</a:t>
                      </a:r>
                      <a:endParaRPr lang="en-US" sz="1600" dirty="0"/>
                    </a:p>
                  </a:txBody>
                  <a:tcPr/>
                </a:tc>
                <a:tc>
                  <a:txBody>
                    <a:bodyPr/>
                    <a:lstStyle/>
                    <a:p>
                      <a:r>
                        <a:rPr lang="en-US" sz="1600" dirty="0" smtClean="0"/>
                        <a:t>61.1%</a:t>
                      </a:r>
                      <a:endParaRPr lang="en-US" sz="1600" dirty="0"/>
                    </a:p>
                  </a:txBody>
                  <a:tcPr/>
                </a:tc>
                <a:extLst>
                  <a:ext uri="{0D108BD9-81ED-4DB2-BD59-A6C34878D82A}">
                    <a16:rowId xmlns:a16="http://schemas.microsoft.com/office/drawing/2014/main" val="1794283009"/>
                  </a:ext>
                </a:extLst>
              </a:tr>
              <a:tr h="803429">
                <a:tc>
                  <a:txBody>
                    <a:bodyPr/>
                    <a:lstStyle/>
                    <a:p>
                      <a:r>
                        <a:rPr lang="en-US" sz="1600" dirty="0" smtClean="0"/>
                        <a:t>#11 If I were in a country where ____</a:t>
                      </a:r>
                      <a:r>
                        <a:rPr lang="en-US" sz="1600" baseline="0" dirty="0" smtClean="0"/>
                        <a:t> is spoken, I could arrange for lodging with the desk clerk and check in. </a:t>
                      </a:r>
                      <a:endParaRPr lang="en-US" sz="1600" dirty="0"/>
                    </a:p>
                  </a:txBody>
                  <a:tcPr/>
                </a:tc>
                <a:tc>
                  <a:txBody>
                    <a:bodyPr/>
                    <a:lstStyle/>
                    <a:p>
                      <a:r>
                        <a:rPr lang="en-US" sz="1600" dirty="0" smtClean="0"/>
                        <a:t>47.6%</a:t>
                      </a:r>
                      <a:endParaRPr lang="en-US" sz="1600" dirty="0"/>
                    </a:p>
                  </a:txBody>
                  <a:tcPr/>
                </a:tc>
                <a:tc>
                  <a:txBody>
                    <a:bodyPr/>
                    <a:lstStyle/>
                    <a:p>
                      <a:r>
                        <a:rPr lang="en-US" sz="1600" dirty="0" smtClean="0"/>
                        <a:t>48.2%</a:t>
                      </a:r>
                      <a:endParaRPr lang="en-US" sz="1600" dirty="0"/>
                    </a:p>
                  </a:txBody>
                  <a:tcPr/>
                </a:tc>
                <a:tc>
                  <a:txBody>
                    <a:bodyPr/>
                    <a:lstStyle/>
                    <a:p>
                      <a:r>
                        <a:rPr lang="en-US" sz="1600" dirty="0" smtClean="0"/>
                        <a:t>46.3%</a:t>
                      </a:r>
                      <a:endParaRPr lang="en-US" sz="1600" dirty="0"/>
                    </a:p>
                  </a:txBody>
                  <a:tcPr/>
                </a:tc>
                <a:tc>
                  <a:txBody>
                    <a:bodyPr/>
                    <a:lstStyle/>
                    <a:p>
                      <a:r>
                        <a:rPr lang="en-US" sz="1600" dirty="0" smtClean="0"/>
                        <a:t>53.7%</a:t>
                      </a:r>
                      <a:endParaRPr lang="en-US" sz="1600" dirty="0"/>
                    </a:p>
                  </a:txBody>
                  <a:tcPr/>
                </a:tc>
                <a:tc>
                  <a:txBody>
                    <a:bodyPr/>
                    <a:lstStyle/>
                    <a:p>
                      <a:r>
                        <a:rPr lang="en-US" sz="1600" dirty="0" smtClean="0"/>
                        <a:t>56.0%</a:t>
                      </a:r>
                      <a:endParaRPr lang="en-US" sz="1600" dirty="0"/>
                    </a:p>
                  </a:txBody>
                  <a:tcPr/>
                </a:tc>
                <a:tc>
                  <a:txBody>
                    <a:bodyPr/>
                    <a:lstStyle/>
                    <a:p>
                      <a:r>
                        <a:rPr lang="en-US" sz="1600" dirty="0" smtClean="0"/>
                        <a:t>59.2%</a:t>
                      </a:r>
                      <a:endParaRPr lang="en-US" sz="1600" dirty="0"/>
                    </a:p>
                  </a:txBody>
                  <a:tcPr/>
                </a:tc>
                <a:tc>
                  <a:txBody>
                    <a:bodyPr/>
                    <a:lstStyle/>
                    <a:p>
                      <a:r>
                        <a:rPr lang="en-US" sz="1600" dirty="0" smtClean="0"/>
                        <a:t>62.3%</a:t>
                      </a:r>
                      <a:endParaRPr lang="en-US" sz="1600" dirty="0"/>
                    </a:p>
                  </a:txBody>
                  <a:tcPr/>
                </a:tc>
                <a:extLst>
                  <a:ext uri="{0D108BD9-81ED-4DB2-BD59-A6C34878D82A}">
                    <a16:rowId xmlns:a16="http://schemas.microsoft.com/office/drawing/2014/main" val="3838570945"/>
                  </a:ext>
                </a:extLst>
              </a:tr>
            </a:tbl>
          </a:graphicData>
        </a:graphic>
      </p:graphicFrame>
    </p:spTree>
    <p:extLst>
      <p:ext uri="{BB962C8B-B14F-4D97-AF65-F5344CB8AC3E}">
        <p14:creationId xmlns:p14="http://schemas.microsoft.com/office/powerpoint/2010/main" val="1580892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Data Analysis </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980" y="2836588"/>
            <a:ext cx="5532119" cy="32655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038832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1004</TotalTime>
  <Words>883</Words>
  <Application>Microsoft Office PowerPoint</Application>
  <PresentationFormat>Widescreen</PresentationFormat>
  <Paragraphs>118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Garamond</vt:lpstr>
      <vt:lpstr>Times New Roman</vt:lpstr>
      <vt:lpstr>Wingdings 3</vt:lpstr>
      <vt:lpstr>Ion Boardroom</vt:lpstr>
      <vt:lpstr>Building Second Language Oral Proficiency Using  Communicative Cohorts </vt:lpstr>
      <vt:lpstr>Objectives: </vt:lpstr>
      <vt:lpstr>Methodology</vt:lpstr>
      <vt:lpstr>Student Engagement</vt:lpstr>
      <vt:lpstr>Cohort Layout</vt:lpstr>
      <vt:lpstr>Examples of cohorts activities:</vt:lpstr>
      <vt:lpstr>PowerPoint Presentation</vt:lpstr>
      <vt:lpstr>Survey Results</vt:lpstr>
      <vt:lpstr>Grade Data Analysis </vt:lpstr>
      <vt:lpstr>Allie Woomer Reflection-Cohort Leader</vt:lpstr>
      <vt:lpstr>Olivia Lee- Student</vt:lpstr>
      <vt:lpstr>Ryan Cash- Student</vt:lpstr>
      <vt:lpstr>Conclusions</vt:lpstr>
      <vt:lpstr>PowerPoint Presentation</vt:lpstr>
      <vt:lpstr>References: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Second Language Oral Proficiency Using Communicative Cohorts</dc:title>
  <dc:creator>olee</dc:creator>
  <cp:lastModifiedBy>Technician, InfoTech</cp:lastModifiedBy>
  <cp:revision>32</cp:revision>
  <cp:lastPrinted>2017-11-06T12:40:36Z</cp:lastPrinted>
  <dcterms:created xsi:type="dcterms:W3CDTF">2017-10-05T16:43:44Z</dcterms:created>
  <dcterms:modified xsi:type="dcterms:W3CDTF">2017-11-06T19:12:11Z</dcterms:modified>
</cp:coreProperties>
</file>