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4"/>
    <p:sldMasterId id="2147484434" r:id="rId5"/>
    <p:sldMasterId id="2147484460" r:id="rId6"/>
    <p:sldMasterId id="2147484473" r:id="rId7"/>
    <p:sldMasterId id="2147484486" r:id="rId8"/>
    <p:sldMasterId id="2147484498" r:id="rId9"/>
    <p:sldMasterId id="2147484503" r:id="rId10"/>
    <p:sldMasterId id="2147484515" r:id="rId11"/>
  </p:sldMasterIdLst>
  <p:notesMasterIdLst>
    <p:notesMasterId r:id="rId37"/>
  </p:notesMasterIdLst>
  <p:sldIdLst>
    <p:sldId id="256" r:id="rId12"/>
    <p:sldId id="463" r:id="rId13"/>
    <p:sldId id="508" r:id="rId14"/>
    <p:sldId id="509" r:id="rId15"/>
    <p:sldId id="527" r:id="rId16"/>
    <p:sldId id="528" r:id="rId17"/>
    <p:sldId id="507" r:id="rId18"/>
    <p:sldId id="529" r:id="rId19"/>
    <p:sldId id="530" r:id="rId20"/>
    <p:sldId id="531" r:id="rId21"/>
    <p:sldId id="532" r:id="rId22"/>
    <p:sldId id="472" r:id="rId23"/>
    <p:sldId id="521" r:id="rId24"/>
    <p:sldId id="526" r:id="rId25"/>
    <p:sldId id="395" r:id="rId26"/>
    <p:sldId id="495" r:id="rId27"/>
    <p:sldId id="496" r:id="rId28"/>
    <p:sldId id="497" r:id="rId29"/>
    <p:sldId id="516" r:id="rId30"/>
    <p:sldId id="517" r:id="rId31"/>
    <p:sldId id="500" r:id="rId32"/>
    <p:sldId id="518" r:id="rId33"/>
    <p:sldId id="519" r:id="rId34"/>
    <p:sldId id="503" r:id="rId35"/>
    <p:sldId id="396" r:id="rId3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1pPr>
    <a:lvl2pPr marL="4572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2pPr>
    <a:lvl3pPr marL="9144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3pPr>
    <a:lvl4pPr marL="13716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4pPr>
    <a:lvl5pPr marL="1828800" algn="l" rtl="0" eaLnBrk="0" fontAlgn="base" hangingPunct="0">
      <a:spcBef>
        <a:spcPct val="0"/>
      </a:spcBef>
      <a:spcAft>
        <a:spcPct val="0"/>
      </a:spcAft>
      <a:defRPr sz="1600" kern="1200">
        <a:solidFill>
          <a:srgbClr val="626366"/>
        </a:solidFill>
        <a:latin typeface="Verdana" pitchFamily="34" charset="0"/>
        <a:ea typeface="ＭＳ Ｐゴシック"/>
        <a:cs typeface="ＭＳ Ｐゴシック"/>
      </a:defRPr>
    </a:lvl5pPr>
    <a:lvl6pPr marL="2286000" algn="l" defTabSz="914400" rtl="0" eaLnBrk="1" latinLnBrk="0" hangingPunct="1">
      <a:defRPr sz="1600" kern="1200">
        <a:solidFill>
          <a:srgbClr val="626366"/>
        </a:solidFill>
        <a:latin typeface="Verdana" pitchFamily="34" charset="0"/>
        <a:ea typeface="ＭＳ Ｐゴシック"/>
        <a:cs typeface="ＭＳ Ｐゴシック"/>
      </a:defRPr>
    </a:lvl6pPr>
    <a:lvl7pPr marL="2743200" algn="l" defTabSz="914400" rtl="0" eaLnBrk="1" latinLnBrk="0" hangingPunct="1">
      <a:defRPr sz="1600" kern="1200">
        <a:solidFill>
          <a:srgbClr val="626366"/>
        </a:solidFill>
        <a:latin typeface="Verdana" pitchFamily="34" charset="0"/>
        <a:ea typeface="ＭＳ Ｐゴシック"/>
        <a:cs typeface="ＭＳ Ｐゴシック"/>
      </a:defRPr>
    </a:lvl7pPr>
    <a:lvl8pPr marL="3200400" algn="l" defTabSz="914400" rtl="0" eaLnBrk="1" latinLnBrk="0" hangingPunct="1">
      <a:defRPr sz="1600" kern="1200">
        <a:solidFill>
          <a:srgbClr val="626366"/>
        </a:solidFill>
        <a:latin typeface="Verdana" pitchFamily="34" charset="0"/>
        <a:ea typeface="ＭＳ Ｐゴシック"/>
        <a:cs typeface="ＭＳ Ｐゴシック"/>
      </a:defRPr>
    </a:lvl8pPr>
    <a:lvl9pPr marL="3657600" algn="l" defTabSz="914400" rtl="0" eaLnBrk="1" latinLnBrk="0" hangingPunct="1">
      <a:defRPr sz="1600" kern="1200">
        <a:solidFill>
          <a:srgbClr val="626366"/>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BB0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96"/>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fld id="{B9C7A9EA-E345-4615-97DA-816A8C14320D}" type="slidenum">
              <a:rPr lang="en-US"/>
              <a:pPr>
                <a:defRPr/>
              </a:pPr>
              <a:t>‹#›</a:t>
            </a:fld>
            <a:endParaRPr lang="en-US"/>
          </a:p>
        </p:txBody>
      </p:sp>
    </p:spTree>
    <p:extLst>
      <p:ext uri="{BB962C8B-B14F-4D97-AF65-F5344CB8AC3E}">
        <p14:creationId xmlns:p14="http://schemas.microsoft.com/office/powerpoint/2010/main" val="867770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24BD1F3A-056B-47B0-8E77-56138F115D79}"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78CD0523-1DFB-435F-BABA-505E62F37272}" type="slidenum">
              <a:rPr lang="en-US" smtClean="0">
                <a:latin typeface="Arial" pitchFamily="34" charset="0"/>
                <a:ea typeface="ＭＳ Ｐゴシック"/>
                <a:cs typeface="ＭＳ Ｐゴシック"/>
              </a:rPr>
              <a:pPr/>
              <a:t>19</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3F79E0-9162-4F4E-BF03-B61714D49FD8}" type="slidenum">
              <a:rPr lang="en-US"/>
              <a:pPr>
                <a:defRPr/>
              </a:pPr>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a:p>
            <a:r>
              <a:rPr lang="en-US" baseline="0" dirty="0" smtClean="0"/>
              <a:t> </a:t>
            </a:r>
          </a:p>
          <a:p>
            <a:r>
              <a:rPr lang="en-US" baseline="0" dirty="0" smtClean="0"/>
              <a:t>If you will be using an </a:t>
            </a:r>
            <a:r>
              <a:rPr lang="en-US" dirty="0" smtClean="0">
                <a:solidFill>
                  <a:srgbClr val="000000"/>
                </a:solidFill>
              </a:rPr>
              <a:t>RSA SecurID</a:t>
            </a:r>
            <a:r>
              <a:rPr lang="en-US" baseline="30000" dirty="0" smtClean="0">
                <a:solidFill>
                  <a:srgbClr val="000000"/>
                </a:solidFill>
              </a:rPr>
              <a:t>®</a:t>
            </a:r>
            <a:r>
              <a:rPr lang="en-US" dirty="0" smtClean="0">
                <a:solidFill>
                  <a:srgbClr val="000000"/>
                </a:solidFill>
              </a:rPr>
              <a:t> token device, we'll cover</a:t>
            </a:r>
            <a:r>
              <a:rPr lang="en-US" baseline="0" dirty="0" smtClean="0">
                <a:solidFill>
                  <a:srgbClr val="000000"/>
                </a:solidFill>
              </a:rPr>
              <a:t> that topic after the first-time sign-on steps.</a:t>
            </a:r>
            <a:endParaRPr lang="en-US" baseline="0" dirty="0" smtClean="0"/>
          </a:p>
          <a:p>
            <a:r>
              <a:rPr lang="en-US" baseline="0" dirty="0" smtClean="0"/>
              <a:t> </a:t>
            </a:r>
          </a:p>
          <a:p>
            <a:r>
              <a:rPr lang="en-US" baseline="0" dirty="0" smtClean="0"/>
              <a:t>We'll begin with how to access the CEO portal itself…</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5</a:t>
            </a:fld>
            <a:endParaRPr lang="en-US"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6</a:t>
            </a:fld>
            <a:endParaRPr lang="en-US"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8</a:t>
            </a:fld>
            <a:endParaRPr lang="en-US" dirty="0"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i="0"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9</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10</a:t>
            </a:fld>
            <a:endParaRPr lang="en-US" smtClean="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E86CA50F-EDE5-4AFB-A72F-DF6BE923010F}" type="slidenum">
              <a:rPr lang="en-US" smtClean="0">
                <a:solidFill>
                  <a:prstClr val="black"/>
                </a:solidFill>
                <a:latin typeface="Calibri" pitchFamily="34" charset="0"/>
              </a:rPr>
              <a:pPr>
                <a:defRPr/>
              </a:pPr>
              <a:t>11</a:t>
            </a:fld>
            <a:endParaRPr lang="en-US"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56C453-24A3-4333-81F8-7D82FAAF3452}" type="slidenum">
              <a:rPr lang="en-US"/>
              <a:pPr>
                <a:defRPr/>
              </a:pPr>
              <a:t>15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slideMaster" Target="../slideMasters/slideMaster8.xml"/><Relationship Id="rId4" Type="http://schemas.openxmlformats.org/officeDocument/2006/relationships/tags" Target="../tags/tag1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8159750"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55514A2-574F-4466-AF29-4567D4F5AC67}"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A17EB476-B542-4C36-B92B-746D830A1E4E}"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0524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898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40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9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78365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35463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6177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59863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41A67417-76C6-461B-B1C4-7761075A2CCD}"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307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391954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399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405248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61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197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19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2901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26264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55556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C30CF84-6B81-42C6-BCCE-CFAC5A88DDAC}"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82709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756021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496018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61585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1046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1348161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2A2D18-6FFE-4DCE-A197-008114531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998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E220FB-BE16-485D-B0A7-35C51A50D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05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9251F7F-586C-4E63-8EA7-832F20947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9479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E700070-D216-4346-B0D3-BF7AA01D3190}"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9657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DB470111-8BF3-428E-8EBE-89771ABD64E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BFF2FF9-C42A-4AF6-8CD1-0C632AF5493B}"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291193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AB6EFFD-6BF7-46DE-8FD8-12DB253C9373}"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696195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A58B28C-3F0F-461B-B9E3-D57C4235FD1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667129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FA83D06C-3B82-44C3-920C-87E578EBDDC2}"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3392293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E79EED6-B74D-431E-92DF-753B4AAFB635}"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2650653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1C04BBF-F113-47A7-8B9F-7F8853E0F5A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a:t>© 2010 Wells Fargo Bank, N.A. All rights reserved. Member FDIC. </a:t>
            </a:r>
          </a:p>
        </p:txBody>
      </p:sp>
    </p:spTree>
    <p:extLst>
      <p:ext uri="{BB962C8B-B14F-4D97-AF65-F5344CB8AC3E}">
        <p14:creationId xmlns:p14="http://schemas.microsoft.com/office/powerpoint/2010/main" val="1186073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318BBF7-8605-4946-8F96-634F635AA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5959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566063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8275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46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73E26313-95D8-4F50-AE81-1F8283E56BF1}" type="slidenum">
              <a:rPr lang="en-US"/>
              <a:pPr>
                <a:defRPr/>
              </a:pPr>
              <a:t>‹#›</a:t>
            </a:fld>
            <a:endParaRPr lang="en-US" dirty="0"/>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56466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470444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104096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18804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821898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9680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82679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862049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3965978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4087620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5A6A42B1-BFBD-436D-A1BA-7A8DDCEED919}" type="slidenum">
              <a:rPr lang="en-US"/>
              <a:pPr>
                <a:defRPr/>
              </a:pPr>
              <a:t>‹#›</a:t>
            </a:fld>
            <a:endParaRPr lang="en-US" dirty="0"/>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5075744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347168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a:defRPr/>
            </a:pPr>
            <a:endParaRPr lang="en-US" dirty="0">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extLst>
      <p:ext uri="{BB962C8B-B14F-4D97-AF65-F5344CB8AC3E}">
        <p14:creationId xmlns:p14="http://schemas.microsoft.com/office/powerpoint/2010/main" val="3732350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442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780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595478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solidFill>
                  <a:srgbClr val="000000"/>
                </a:solidFill>
              </a:rPr>
              <a:pPr>
                <a:defRPr/>
              </a:pPr>
              <a:t>‹#›</a:t>
            </a:fld>
            <a:endParaRPr lang="en-US" dirty="0">
              <a:solidFill>
                <a:srgbClr val="000000"/>
              </a:solidFill>
            </a:endParaRPr>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34761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solidFill>
                  <a:srgbClr val="000000"/>
                </a:solidFill>
              </a:rPr>
              <a:pPr>
                <a:defRPr/>
              </a:pPr>
              <a:t>‹#›</a:t>
            </a:fld>
            <a:endParaRPr lang="en-US" dirty="0">
              <a:solidFill>
                <a:srgbClr val="000000"/>
              </a:solidFill>
            </a:endParaRPr>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31371495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solidFill>
                  <a:srgbClr val="000000"/>
                </a:solidFill>
              </a:rPr>
              <a:pPr>
                <a:defRPr/>
              </a:pPr>
              <a:t>‹#›</a:t>
            </a:fld>
            <a:endParaRPr lang="en-US" dirty="0">
              <a:solidFill>
                <a:srgbClr val="000000"/>
              </a:solidFill>
            </a:endParaRPr>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095428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72583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084E61-83C4-416B-8E30-4DA1C4666967}"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solidFill>
                  <a:srgbClr val="000000"/>
                </a:solidFill>
              </a:rPr>
              <a:pPr>
                <a:defRPr/>
              </a:pPr>
              <a:t>‹#›</a:t>
            </a:fld>
            <a:endParaRPr lang="en-US" dirty="0">
              <a:solidFill>
                <a:srgbClr val="000000"/>
              </a:solidFill>
            </a:endParaRPr>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2340298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886049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solidFill>
                  <a:srgbClr val="000000"/>
                </a:solidFill>
              </a:rPr>
              <a:pPr>
                <a:defRPr/>
              </a:pPr>
              <a:t>‹#›</a:t>
            </a:fld>
            <a:endParaRPr lang="en-US" dirty="0">
              <a:solidFill>
                <a:srgbClr val="000000"/>
              </a:solidFill>
            </a:endParaRPr>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eaLnBrk="1" hangingPunct="1">
              <a:defRPr/>
            </a:pPr>
            <a:r>
              <a:rPr lang="en-US" dirty="0"/>
              <a:t>© 2010 Wells Fargo Bank, N.A. All rights reserved. Member FDIC. </a:t>
            </a:r>
          </a:p>
        </p:txBody>
      </p:sp>
    </p:spTree>
    <p:extLst>
      <p:ext uri="{BB962C8B-B14F-4D97-AF65-F5344CB8AC3E}">
        <p14:creationId xmlns:p14="http://schemas.microsoft.com/office/powerpoint/2010/main" val="686022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custDataLst>
              <p:tags r:id="rId1"/>
            </p:custDataLst>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1800">
              <a:solidFill>
                <a:srgbClr val="000000"/>
              </a:solidFill>
              <a:cs typeface="Arial" charset="0"/>
            </a:endParaRPr>
          </a:p>
        </p:txBody>
      </p:sp>
      <p:pic>
        <p:nvPicPr>
          <p:cNvPr id="6" name="Picture 3" descr="logo-and-stagecoach-lockup-ppt"/>
          <p:cNvPicPr>
            <a:picLocks noChangeAspect="1" noChangeArrowheads="1"/>
          </p:cNvPicPr>
          <p:nvPr/>
        </p:nvPicPr>
        <p:blipFill>
          <a:blip r:embed="rId6">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2"/>
            </p:custDataLst>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custDataLst>
              <p:tags r:id="rId3"/>
            </p:custDataLst>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custDataLst>
              <p:tags r:id="rId4"/>
            </p:custDataLst>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0901492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7730" y="319903"/>
            <a:ext cx="82296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custDataLst>
              <p:tags r:id="rId3"/>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2405157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319196529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custDataLst>
              <p:tags r:id="rId1"/>
            </p:custDataLst>
          </p:nvPr>
        </p:nvSpPr>
        <p:spPr>
          <a:xfrm>
            <a:off x="8869680" y="6409944"/>
            <a:ext cx="228600" cy="384048"/>
          </a:xfrm>
          <a:prstGeom prst="rect">
            <a:avLst/>
          </a:prstGeom>
        </p:spPr>
        <p:txBody>
          <a:bodyPr lIns="0" tIns="0" rIns="0" bIns="0" anchor="b" anchorCtr="0"/>
          <a:lstStyle>
            <a:lvl1pPr algn="l">
              <a:defRPr sz="900"/>
            </a:lvl1pPr>
          </a:lstStyle>
          <a:p>
            <a:pPr eaLnBrk="1" hangingPunct="1"/>
            <a:fld id="{0E49032C-FC1D-455E-94CE-D351C1237721}" type="slidenum">
              <a:rPr lang="en-US" smtClean="0">
                <a:solidFill>
                  <a:srgbClr val="000000"/>
                </a:solidFill>
                <a:cs typeface="Arial" charset="0"/>
              </a:rPr>
              <a:pPr eaLnBrk="1" hangingPunct="1"/>
              <a:t>‹#›</a:t>
            </a:fld>
            <a:endParaRPr lang="en-US" dirty="0">
              <a:solidFill>
                <a:srgbClr val="000000"/>
              </a:solidFill>
              <a:cs typeface="Arial" charset="0"/>
            </a:endParaRPr>
          </a:p>
        </p:txBody>
      </p:sp>
    </p:spTree>
    <p:extLst>
      <p:ext uri="{BB962C8B-B14F-4D97-AF65-F5344CB8AC3E}">
        <p14:creationId xmlns:p14="http://schemas.microsoft.com/office/powerpoint/2010/main" val="1841389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9CD8782D-4F89-40D1-9DCC-A28DBBB73831}"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B7BE670-57A1-416E-810D-0984747635D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ags" Target="../tags/tag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ags" Target="../tags/tag1.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ags" Target="../tags/tag1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ags" Target="../tags/tag12.xml"/><Relationship Id="rId5" Type="http://schemas.openxmlformats.org/officeDocument/2006/relationships/theme" Target="../theme/theme8.xml"/><Relationship Id="rId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ea typeface="MS PGothic" pitchFamily="34" charset="-128"/>
                <a:cs typeface="+mn-cs"/>
              </a:defRPr>
            </a:lvl1pPr>
          </a:lstStyle>
          <a:p>
            <a:pPr>
              <a:defRPr/>
            </a:pPr>
            <a:fld id="{DE9653F7-9D93-425D-8EA1-78B5FB77D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22" r:id="rId7"/>
    <p:sldLayoutId id="2147484430" r:id="rId8"/>
    <p:sldLayoutId id="2147484431" r:id="rId9"/>
    <p:sldLayoutId id="2147484432" r:id="rId10"/>
    <p:sldLayoutId id="2147484433"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7036002"/>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1863878"/>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265E3BA9-0FEA-4E02-915D-156410700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1299537"/>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7314848"/>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180639681"/>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371883"/>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6"/>
            </p:custDataLst>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7"/>
            </p:custDataLst>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99955627"/>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b="0" i="0" u="none"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b="0" i="0" u="none"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1.xml"/><Relationship Id="rId7" Type="http://schemas.openxmlformats.org/officeDocument/2006/relationships/slideLayout" Target="../slideLayouts/slideLayout74.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Layout" Target="../slideLayouts/slideLayout74.xml"/><Relationship Id="rId1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image" Target="../media/image20.png"/><Relationship Id="rId2" Type="http://schemas.openxmlformats.org/officeDocument/2006/relationships/tags" Target="../tags/tag56.xml"/><Relationship Id="rId16" Type="http://schemas.openxmlformats.org/officeDocument/2006/relationships/image" Target="../media/image19.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18.png"/><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png"/><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4.png"/><Relationship Id="rId5" Type="http://schemas.openxmlformats.org/officeDocument/2006/relationships/notesSlide" Target="../notesSlides/notesSlide10.xml"/><Relationship Id="rId4"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76.xml"/><Relationship Id="rId7" Type="http://schemas.openxmlformats.org/officeDocument/2006/relationships/image" Target="../media/image2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1.xml"/><Relationship Id="rId5" Type="http://schemas.openxmlformats.org/officeDocument/2006/relationships/slideLayout" Target="../slideLayouts/slideLayout41.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80.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34.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3.png"/><Relationship Id="rId5" Type="http://schemas.openxmlformats.org/officeDocument/2006/relationships/slideLayout" Target="../slideLayouts/slideLayout36.xml"/><Relationship Id="rId4" Type="http://schemas.openxmlformats.org/officeDocument/2006/relationships/tags" Target="../tags/tag8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3.xml"/><Relationship Id="rId4"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59.xml"/><Relationship Id="rId4" Type="http://schemas.openxmlformats.org/officeDocument/2006/relationships/tags" Target="../tags/tag3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llsoffice.wellsfarg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slideLayout" Target="../slideLayouts/slideLayout63.xml"/><Relationship Id="rId12"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1.png"/><Relationship Id="rId5" Type="http://schemas.openxmlformats.org/officeDocument/2006/relationships/tags" Target="../tags/tag37.xml"/><Relationship Id="rId10" Type="http://schemas.openxmlformats.org/officeDocument/2006/relationships/image" Target="../media/image10.png"/><Relationship Id="rId4" Type="http://schemas.openxmlformats.org/officeDocument/2006/relationships/tags" Target="../tags/tag36.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74.xml"/><Relationship Id="rId5" Type="http://schemas.openxmlformats.org/officeDocument/2006/relationships/tags" Target="../tags/tag43.xml"/><Relationship Id="rId15" Type="http://schemas.openxmlformats.org/officeDocument/2006/relationships/image" Target="../media/image16.wmf"/><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33388" y="381000"/>
            <a:ext cx="8329612" cy="2913063"/>
          </a:xfrm>
        </p:spPr>
        <p:txBody>
          <a:bodyPr/>
          <a:lstStyle/>
          <a:p>
            <a:pPr eaLnBrk="1" hangingPunct="1"/>
            <a:r>
              <a:rPr lang="en-US" altLang="en-US" dirty="0" smtClean="0"/>
              <a:t>Commercial Card </a:t>
            </a:r>
            <a:br>
              <a:rPr lang="en-US" altLang="en-US" dirty="0" smtClean="0"/>
            </a:br>
            <a:r>
              <a:rPr lang="en-US" altLang="en-US" dirty="0" smtClean="0"/>
              <a:t>Expense Reporting (CCER)</a:t>
            </a:r>
            <a:br>
              <a:rPr lang="en-US" altLang="en-US" dirty="0" smtClean="0"/>
            </a:br>
            <a:r>
              <a:rPr lang="en-US" altLang="en-US" sz="4400" dirty="0">
                <a:solidFill>
                  <a:srgbClr val="080808"/>
                </a:solidFill>
              </a:rPr>
              <a:t>The Trustees of Roanoke College</a:t>
            </a:r>
            <a:endParaRPr lang="en-US" sz="3200" dirty="0" smtClean="0"/>
          </a:p>
        </p:txBody>
      </p:sp>
      <p:sp>
        <p:nvSpPr>
          <p:cNvPr id="12291" name="Rectangle 3"/>
          <p:cNvSpPr>
            <a:spLocks noGrp="1" noChangeArrowheads="1"/>
          </p:cNvSpPr>
          <p:nvPr>
            <p:ph type="subTitle" idx="1"/>
          </p:nvPr>
        </p:nvSpPr>
        <p:spPr>
          <a:xfrm>
            <a:off x="452438" y="3624263"/>
            <a:ext cx="5954712" cy="1752600"/>
          </a:xfrm>
        </p:spPr>
        <p:txBody>
          <a:bodyPr/>
          <a:lstStyle/>
          <a:p>
            <a:pPr eaLnBrk="1" hangingPunct="1">
              <a:spcBef>
                <a:spcPct val="50000"/>
              </a:spcBef>
              <a:buFontTx/>
              <a:buNone/>
            </a:pPr>
            <a:r>
              <a:rPr lang="en-US" sz="2000" b="0" smtClean="0"/>
              <a:t>An internet solution</a:t>
            </a:r>
          </a:p>
          <a:p>
            <a:pPr eaLnBrk="1" hangingPunct="1">
              <a:spcBef>
                <a:spcPct val="50000"/>
              </a:spcBef>
              <a:buFontTx/>
              <a:buNone/>
            </a:pPr>
            <a:r>
              <a:rPr lang="en-US" sz="2000" b="0" smtClean="0"/>
              <a:t>Accessed via Wells Fargo’s secure Commercial Electronic Office</a:t>
            </a:r>
            <a:r>
              <a:rPr lang="en-US" sz="2000" b="0" baseline="30000" smtClean="0"/>
              <a:t>®</a:t>
            </a:r>
            <a:r>
              <a:rPr lang="en-US" sz="2000" b="0" smtClean="0"/>
              <a:t> (CEO) portal</a:t>
            </a:r>
          </a:p>
          <a:p>
            <a:pPr eaLnBrk="1" hangingPunct="1"/>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Read and accept the </a:t>
            </a:r>
            <a:r>
              <a:rPr i="1" dirty="0" smtClean="0"/>
              <a:t>CEO</a:t>
            </a:r>
            <a:r>
              <a:rPr dirty="0" smtClean="0"/>
              <a:t> Terms of Use</a:t>
            </a:r>
            <a:r>
              <a:rPr sz="2000" dirty="0" smtClean="0">
                <a:latin typeface="+mn-lt"/>
              </a:rPr>
              <a:t/>
            </a:r>
            <a:br>
              <a:rPr sz="2000" dirty="0" smtClean="0">
                <a:latin typeface="+mn-lt"/>
              </a:rPr>
            </a:br>
            <a:endParaRPr sz="2000" dirty="0">
              <a:solidFill>
                <a:schemeClr val="tx1"/>
              </a:solidFill>
              <a:latin typeface="+mn-lt"/>
            </a:endParaRPr>
          </a:p>
        </p:txBody>
      </p:sp>
      <p:pic>
        <p:nvPicPr>
          <p:cNvPr id="11" name="Snagit_PPT7256"/>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40" y="1276351"/>
            <a:ext cx="7370000" cy="5162667"/>
          </a:xfrm>
          <a:ln>
            <a:solidFill>
              <a:schemeClr val="tx1"/>
            </a:solidFill>
            <a:miter lim="800000"/>
          </a:ln>
        </p:spPr>
      </p:pic>
      <p:sp>
        <p:nvSpPr>
          <p:cNvPr id="5" name="Left Arrow 4"/>
          <p:cNvSpPr>
            <a:spLocks noChangeAspect="1"/>
          </p:cNvSpPr>
          <p:nvPr>
            <p:custDataLst>
              <p:tags r:id="rId3"/>
            </p:custDataLst>
          </p:nvPr>
        </p:nvSpPr>
        <p:spPr>
          <a:xfrm rot="10800000">
            <a:off x="400049" y="2886360"/>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6" name="Left Arrow 5"/>
          <p:cNvSpPr>
            <a:spLocks noChangeAspect="1"/>
          </p:cNvSpPr>
          <p:nvPr>
            <p:custDataLst>
              <p:tags r:id="rId4"/>
            </p:custDataLst>
          </p:nvPr>
        </p:nvSpPr>
        <p:spPr>
          <a:xfrm rot="10800000">
            <a:off x="400050" y="3137391"/>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nvGrpSpPr>
          <p:cNvPr id="4" name="Group 3"/>
          <p:cNvGrpSpPr/>
          <p:nvPr/>
        </p:nvGrpSpPr>
        <p:grpSpPr>
          <a:xfrm>
            <a:off x="1325226" y="6060507"/>
            <a:ext cx="649356" cy="318956"/>
            <a:chOff x="1325226" y="6060507"/>
            <a:chExt cx="649356" cy="318956"/>
          </a:xfrm>
        </p:grpSpPr>
        <p:sp>
          <p:nvSpPr>
            <p:cNvPr id="2" name="Rectangle 1"/>
            <p:cNvSpPr/>
            <p:nvPr>
              <p:custDataLst>
                <p:tags r:id="rId5"/>
              </p:custDataLst>
            </p:nvPr>
          </p:nvSpPr>
          <p:spPr>
            <a:xfrm>
              <a:off x="1325226" y="6060507"/>
              <a:ext cx="649356" cy="313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sp>
          <p:nvSpPr>
            <p:cNvPr id="7" name="Left Arrow 6"/>
            <p:cNvSpPr>
              <a:spLocks noChangeAspect="1"/>
            </p:cNvSpPr>
            <p:nvPr>
              <p:custDataLst>
                <p:tags r:id="rId6"/>
              </p:custDataLst>
            </p:nvPr>
          </p:nvSpPr>
          <p:spPr>
            <a:xfrm>
              <a:off x="1360862" y="6091649"/>
              <a:ext cx="472067" cy="287814"/>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FFFF"/>
                </a:solidFill>
              </a:endParaRPr>
            </a:p>
          </p:txBody>
        </p:sp>
      </p:grpSp>
      <p:sp>
        <p:nvSpPr>
          <p:cNvPr id="10"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10</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762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nagit_PPT6B29"/>
          <p:cNvPicPr>
            <a:picLocks noGrp="1" noChangeAspect="1"/>
          </p:cNvPicPr>
          <p:nvPr>
            <p:ph idx="1"/>
          </p:nvPr>
        </p:nvPicPr>
        <p:blipFill>
          <a:blip r:embed="rId15">
            <a:extLst>
              <a:ext uri="{28A0092B-C50C-407E-A947-70E740481C1C}">
                <a14:useLocalDpi xmlns:a14="http://schemas.microsoft.com/office/drawing/2010/main" val="0"/>
              </a:ext>
            </a:extLst>
          </a:blip>
          <a:stretch>
            <a:fillRect/>
          </a:stretch>
        </p:blipFill>
        <p:spPr>
          <a:xfrm>
            <a:off x="938880" y="1421494"/>
            <a:ext cx="5103238" cy="4546286"/>
          </a:xfrm>
        </p:spPr>
      </p:pic>
      <p:pic>
        <p:nvPicPr>
          <p:cNvPr id="16" name="Snagit_PPTB9CD"/>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943701" y="5952897"/>
            <a:ext cx="5103238" cy="6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9923" name="Rectangle 9"/>
          <p:cNvSpPr>
            <a:spLocks noGrp="1" noChangeArrowheads="1"/>
          </p:cNvSpPr>
          <p:nvPr>
            <p:ph type="title"/>
            <p:custDataLst>
              <p:tags r:id="rId2"/>
            </p:custDataLst>
          </p:nvPr>
        </p:nvSpPr>
        <p:spPr>
          <a:xfrm>
            <a:off x="548640" y="319903"/>
            <a:ext cx="8482344" cy="1143000"/>
          </a:xfrm>
        </p:spPr>
        <p:txBody>
          <a:bodyPr/>
          <a:lstStyle/>
          <a:p>
            <a:pPr>
              <a:defRPr/>
            </a:pPr>
            <a:r>
              <a:rPr dirty="0" smtClean="0"/>
              <a:t>Confirm your profile Contact Information</a:t>
            </a:r>
            <a:r>
              <a:rPr sz="2000" dirty="0" smtClean="0">
                <a:latin typeface="+mn-lt"/>
              </a:rPr>
              <a:t/>
            </a:r>
            <a:br>
              <a:rPr sz="2000" dirty="0" smtClean="0">
                <a:latin typeface="+mn-lt"/>
              </a:rPr>
            </a:br>
            <a:r>
              <a:rPr sz="2000" dirty="0" smtClean="0">
                <a:solidFill>
                  <a:schemeClr val="tx1"/>
                </a:solidFill>
                <a:latin typeface="+mn-lt"/>
              </a:rPr>
              <a:t>Enter your email and phone information; </a:t>
            </a:r>
            <a:r>
              <a:rPr sz="2000" b="1" dirty="0" smtClean="0">
                <a:solidFill>
                  <a:srgbClr val="00698C"/>
                </a:solidFill>
                <a:latin typeface="+mn-lt"/>
              </a:rPr>
              <a:t>Save</a:t>
            </a:r>
            <a:r>
              <a:rPr sz="2000" dirty="0" smtClean="0">
                <a:solidFill>
                  <a:schemeClr val="tx1"/>
                </a:solidFill>
                <a:latin typeface="+mn-lt"/>
              </a:rPr>
              <a:t>, then </a:t>
            </a:r>
            <a:r>
              <a:rPr sz="2000" b="1" dirty="0" smtClean="0">
                <a:solidFill>
                  <a:srgbClr val="00698C"/>
                </a:solidFill>
                <a:latin typeface="+mn-lt"/>
              </a:rPr>
              <a:t>Continue</a:t>
            </a:r>
            <a:r>
              <a:rPr lang="en-US" sz="2000" dirty="0" smtClean="0">
                <a:solidFill>
                  <a:schemeClr val="tx1"/>
                </a:solidFill>
                <a:latin typeface="+mn-lt"/>
              </a:rPr>
              <a:t>…</a:t>
            </a:r>
            <a:endParaRPr sz="2000" dirty="0">
              <a:solidFill>
                <a:schemeClr val="tx1"/>
              </a:solidFill>
              <a:latin typeface="+mn-lt"/>
            </a:endParaRPr>
          </a:p>
        </p:txBody>
      </p:sp>
      <p:sp>
        <p:nvSpPr>
          <p:cNvPr id="5" name="Rectangle 4"/>
          <p:cNvSpPr/>
          <p:nvPr>
            <p:custDataLst>
              <p:tags r:id="rId3"/>
            </p:custDataLst>
          </p:nvPr>
        </p:nvSpPr>
        <p:spPr>
          <a:xfrm>
            <a:off x="1021542" y="3785907"/>
            <a:ext cx="2473778" cy="610247"/>
          </a:xfrm>
          <a:prstGeom prst="rect">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Left Arrow 8"/>
          <p:cNvSpPr/>
          <p:nvPr>
            <p:custDataLst>
              <p:tags r:id="rId4"/>
            </p:custDataLst>
          </p:nvPr>
        </p:nvSpPr>
        <p:spPr>
          <a:xfrm>
            <a:off x="1484889" y="6278499"/>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4" name="L-Shape 3"/>
          <p:cNvSpPr/>
          <p:nvPr>
            <p:custDataLst>
              <p:tags r:id="rId5"/>
            </p:custDataLst>
          </p:nvPr>
        </p:nvSpPr>
        <p:spPr>
          <a:xfrm flipV="1">
            <a:off x="1021781" y="4747845"/>
            <a:ext cx="4140730" cy="1578212"/>
          </a:xfrm>
          <a:prstGeom prst="corner">
            <a:avLst>
              <a:gd name="adj1" fmla="val 78969"/>
              <a:gd name="adj2" fmla="val 80110"/>
            </a:avLst>
          </a:prstGeom>
          <a:noFill/>
          <a:ln>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grpSp>
        <p:nvGrpSpPr>
          <p:cNvPr id="6" name="Group 5"/>
          <p:cNvGrpSpPr/>
          <p:nvPr/>
        </p:nvGrpSpPr>
        <p:grpSpPr>
          <a:xfrm>
            <a:off x="2295713" y="4874585"/>
            <a:ext cx="1180381" cy="514286"/>
            <a:chOff x="1932300" y="4874585"/>
            <a:chExt cx="1180381" cy="514286"/>
          </a:xfrm>
        </p:grpSpPr>
        <p:sp>
          <p:nvSpPr>
            <p:cNvPr id="23" name="Isosceles Triangle 22"/>
            <p:cNvSpPr/>
            <p:nvPr>
              <p:custDataLst>
                <p:tags r:id="rId12"/>
              </p:custDataLst>
            </p:nvPr>
          </p:nvSpPr>
          <p:spPr>
            <a:xfrm rot="16200000">
              <a:off x="1851062" y="4955823"/>
              <a:ext cx="514286" cy="351810"/>
            </a:xfrm>
            <a:prstGeom prst="triangle">
              <a:avLst>
                <a:gd name="adj" fmla="val 15576"/>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8" name="Snagit_PPT5300"/>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2284110" y="4874585"/>
              <a:ext cx="828571" cy="514286"/>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sp>
        <p:nvSpPr>
          <p:cNvPr id="24" name="Left Arrow 23"/>
          <p:cNvSpPr/>
          <p:nvPr>
            <p:custDataLst>
              <p:tags r:id="rId6"/>
            </p:custDataLst>
          </p:nvPr>
        </p:nvSpPr>
        <p:spPr>
          <a:xfrm>
            <a:off x="2204214" y="5975481"/>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6" name="Rectangle 25"/>
          <p:cNvSpPr/>
          <p:nvPr>
            <p:custDataLst>
              <p:tags r:id="rId7"/>
            </p:custDataLst>
          </p:nvPr>
        </p:nvSpPr>
        <p:spPr>
          <a:xfrm>
            <a:off x="927757" y="1399302"/>
            <a:ext cx="5143852" cy="525302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2" name="Rectangle 1"/>
          <p:cNvSpPr/>
          <p:nvPr>
            <p:custDataLst>
              <p:tags r:id="rId8"/>
            </p:custDataLst>
          </p:nvPr>
        </p:nvSpPr>
        <p:spPr>
          <a:xfrm>
            <a:off x="905249" y="1385634"/>
            <a:ext cx="5166360" cy="5266691"/>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20" name="Snagit_PPT319"/>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4762265" y="2327855"/>
            <a:ext cx="2719668" cy="3526349"/>
          </a:xfrm>
          <a:prstGeom prst="rect">
            <a:avLst/>
          </a:prstGeom>
          <a:noFill/>
          <a:ln w="317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14" name="Left Arrow 13"/>
          <p:cNvSpPr/>
          <p:nvPr>
            <p:custDataLst>
              <p:tags r:id="rId9"/>
            </p:custDataLst>
          </p:nvPr>
        </p:nvSpPr>
        <p:spPr>
          <a:xfrm>
            <a:off x="6797041" y="2728803"/>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5" name="Left Arrow 14"/>
          <p:cNvSpPr/>
          <p:nvPr>
            <p:custDataLst>
              <p:tags r:id="rId10"/>
            </p:custDataLst>
          </p:nvPr>
        </p:nvSpPr>
        <p:spPr>
          <a:xfrm>
            <a:off x="5981554" y="5458076"/>
            <a:ext cx="649722" cy="396128"/>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7" name="Rectangle 6"/>
          <p:cNvSpPr/>
          <p:nvPr>
            <p:custDataLst>
              <p:tags r:id="rId11"/>
            </p:custDataLst>
          </p:nvPr>
        </p:nvSpPr>
        <p:spPr>
          <a:xfrm>
            <a:off x="7882759" y="4747845"/>
            <a:ext cx="472965" cy="38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9"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11</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391811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239000" y="9144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699" name="Rectangle 3"/>
          <p:cNvSpPr>
            <a:spLocks noChangeArrowheads="1"/>
          </p:cNvSpPr>
          <p:nvPr/>
        </p:nvSpPr>
        <p:spPr bwMode="auto">
          <a:xfrm>
            <a:off x="74676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0" name="Rectangle 4"/>
          <p:cNvSpPr>
            <a:spLocks noChangeArrowheads="1"/>
          </p:cNvSpPr>
          <p:nvPr/>
        </p:nvSpPr>
        <p:spPr bwMode="auto">
          <a:xfrm>
            <a:off x="15240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sp>
        <p:nvSpPr>
          <p:cNvPr id="29701" name="Rectangle 5"/>
          <p:cNvSpPr>
            <a:spLocks noChangeArrowheads="1"/>
          </p:cNvSpPr>
          <p:nvPr/>
        </p:nvSpPr>
        <p:spPr bwMode="auto">
          <a:xfrm>
            <a:off x="1600200" y="990600"/>
            <a:ext cx="184150" cy="338138"/>
          </a:xfrm>
          <a:prstGeom prst="rect">
            <a:avLst/>
          </a:prstGeom>
          <a:solidFill>
            <a:schemeClr val="bg1"/>
          </a:solidFill>
          <a:ln w="9525">
            <a:noFill/>
            <a:miter lim="800000"/>
            <a:headEnd/>
            <a:tailEnd/>
          </a:ln>
        </p:spPr>
        <p:txBody>
          <a:bodyPr wrap="none" anchor="ctr">
            <a:spAutoFit/>
          </a:bodyPr>
          <a:lstStyle/>
          <a:p>
            <a:endParaRPr lang="en-US"/>
          </a:p>
        </p:txBody>
      </p:sp>
      <p:pic>
        <p:nvPicPr>
          <p:cNvPr id="29702" name="Picture 6"/>
          <p:cNvPicPr>
            <a:picLocks noChangeAspect="1" noChangeArrowheads="1"/>
          </p:cNvPicPr>
          <p:nvPr/>
        </p:nvPicPr>
        <p:blipFill rotWithShape="1">
          <a:blip r:embed="rId2" cstate="print"/>
          <a:srcRect l="671" r="1666"/>
          <a:stretch/>
        </p:blipFill>
        <p:spPr bwMode="auto">
          <a:xfrm>
            <a:off x="1524000" y="762000"/>
            <a:ext cx="6077112" cy="5410200"/>
          </a:xfrm>
          <a:prstGeom prst="rect">
            <a:avLst/>
          </a:prstGeom>
          <a:noFill/>
          <a:ln w="9525">
            <a:noFill/>
            <a:miter lim="800000"/>
            <a:headEnd/>
            <a:tailEnd/>
          </a:ln>
        </p:spPr>
      </p:pic>
      <p:sp>
        <p:nvSpPr>
          <p:cNvPr id="29703" name="Slide Number Placeholder 6"/>
          <p:cNvSpPr>
            <a:spLocks noGrp="1"/>
          </p:cNvSpPr>
          <p:nvPr>
            <p:ph type="sldNum" sz="quarter" idx="10"/>
          </p:nvPr>
        </p:nvSpPr>
        <p:spPr>
          <a:noFill/>
        </p:spPr>
        <p:txBody>
          <a:bodyPr/>
          <a:lstStyle/>
          <a:p>
            <a:fld id="{FB9142E3-6FAE-4012-86A6-BC1941EBC224}" type="slidenum">
              <a:rPr lang="en-US" smtClean="0">
                <a:solidFill>
                  <a:srgbClr val="000000"/>
                </a:solidFill>
                <a:ea typeface="ＭＳ Ｐゴシック"/>
                <a:cs typeface="ＭＳ Ｐゴシック"/>
              </a:rPr>
              <a:pPr/>
              <a:t>12</a:t>
            </a:fld>
            <a:endParaRPr lang="en-US" smtClean="0">
              <a:solidFill>
                <a:srgbClr val="000000"/>
              </a:solidFill>
              <a:ea typeface="ＭＳ Ｐゴシック"/>
              <a:cs typeface="ＭＳ Ｐゴシック"/>
            </a:endParaRPr>
          </a:p>
        </p:txBody>
      </p:sp>
      <p:sp>
        <p:nvSpPr>
          <p:cNvPr id="29704" name="Rectangle 7"/>
          <p:cNvSpPr>
            <a:spLocks noChangeArrowheads="1"/>
          </p:cNvSpPr>
          <p:nvPr/>
        </p:nvSpPr>
        <p:spPr bwMode="auto">
          <a:xfrm>
            <a:off x="7696200" y="4191000"/>
            <a:ext cx="228600" cy="152400"/>
          </a:xfrm>
          <a:prstGeom prst="rect">
            <a:avLst/>
          </a:prstGeom>
          <a:solidFill>
            <a:schemeClr val="bg1"/>
          </a:solidFill>
          <a:ln w="9525" algn="ctr">
            <a:noFill/>
            <a:round/>
            <a:headEnd/>
            <a:tailEnd/>
          </a:ln>
        </p:spPr>
        <p:txBody>
          <a:bodyPr/>
          <a:lstStyle/>
          <a:p>
            <a:endParaRPr lang="en-US"/>
          </a:p>
        </p:txBody>
      </p:sp>
      <p:sp>
        <p:nvSpPr>
          <p:cNvPr id="29705" name="Rectangle 8"/>
          <p:cNvSpPr>
            <a:spLocks noChangeArrowheads="1"/>
          </p:cNvSpPr>
          <p:nvPr/>
        </p:nvSpPr>
        <p:spPr bwMode="auto">
          <a:xfrm>
            <a:off x="1066800" y="4191000"/>
            <a:ext cx="46038" cy="152400"/>
          </a:xfrm>
          <a:prstGeom prst="rect">
            <a:avLst/>
          </a:prstGeom>
          <a:solidFill>
            <a:schemeClr val="bg1"/>
          </a:solidFill>
          <a:ln w="9525" algn="ctr">
            <a:noFill/>
            <a:round/>
            <a:headEnd/>
            <a:tailEnd/>
          </a:ln>
        </p:spPr>
        <p:txBody>
          <a:bodyPr/>
          <a:lstStyle/>
          <a:p>
            <a:endParaRPr lang="en-US"/>
          </a:p>
        </p:txBody>
      </p:sp>
    </p:spTree>
    <p:extLst>
      <p:ext uri="{BB962C8B-B14F-4D97-AF65-F5344CB8AC3E}">
        <p14:creationId xmlns:p14="http://schemas.microsoft.com/office/powerpoint/2010/main" val="37308876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3"/>
          <p:cNvSpPr>
            <a:spLocks noGrp="1"/>
          </p:cNvSpPr>
          <p:nvPr>
            <p:ph type="title"/>
          </p:nvPr>
        </p:nvSpPr>
        <p:spPr/>
        <p:txBody>
          <a:bodyPr/>
          <a:lstStyle/>
          <a:p>
            <a:pPr eaLnBrk="1" hangingPunct="1"/>
            <a:r>
              <a:rPr lang="en-US" dirty="0" smtClean="0"/>
              <a:t>CEO home page</a:t>
            </a:r>
          </a:p>
        </p:txBody>
      </p:sp>
      <p:sp>
        <p:nvSpPr>
          <p:cNvPr id="14339" name="Slide Number Placeholder 12"/>
          <p:cNvSpPr>
            <a:spLocks noGrp="1"/>
          </p:cNvSpPr>
          <p:nvPr>
            <p:ph type="sldNum" sz="quarter" idx="10"/>
          </p:nvPr>
        </p:nvSpPr>
        <p:spPr>
          <a:noFill/>
        </p:spPr>
        <p:txBody>
          <a:bodyPr/>
          <a:lstStyle/>
          <a:p>
            <a:pPr fontAlgn="base">
              <a:spcBef>
                <a:spcPct val="0"/>
              </a:spcBef>
              <a:spcAft>
                <a:spcPct val="0"/>
              </a:spcAft>
            </a:pPr>
            <a:fld id="{3DF6DC0F-5B79-494E-8D21-57DBDBA8DA01}" type="slidenum">
              <a:rPr lang="en-US" smtClean="0">
                <a:ea typeface="ＭＳ Ｐゴシック"/>
                <a:cs typeface="ＭＳ Ｐゴシック"/>
              </a:rPr>
              <a:pPr fontAlgn="base">
                <a:spcBef>
                  <a:spcPct val="0"/>
                </a:spcBef>
                <a:spcAft>
                  <a:spcPct val="0"/>
                </a:spcAft>
              </a:pPr>
              <a:t>13</a:t>
            </a:fld>
            <a:endParaRPr lang="en-US" dirty="0" smtClean="0">
              <a:ea typeface="ＭＳ Ｐゴシック"/>
              <a:cs typeface="ＭＳ Ｐゴシック"/>
            </a:endParaRPr>
          </a:p>
        </p:txBody>
      </p:sp>
      <p:sp>
        <p:nvSpPr>
          <p:cNvPr id="14340" name="Text Box 3"/>
          <p:cNvSpPr txBox="1">
            <a:spLocks noChangeArrowheads="1"/>
          </p:cNvSpPr>
          <p:nvPr/>
        </p:nvSpPr>
        <p:spPr bwMode="auto">
          <a:xfrm>
            <a:off x="4191000" y="38862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1" name="Text Box 4"/>
          <p:cNvSpPr txBox="1">
            <a:spLocks noChangeArrowheads="1"/>
          </p:cNvSpPr>
          <p:nvPr/>
        </p:nvSpPr>
        <p:spPr bwMode="auto">
          <a:xfrm>
            <a:off x="4191000" y="39624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2" name="Text Box 5"/>
          <p:cNvSpPr txBox="1">
            <a:spLocks noChangeArrowheads="1"/>
          </p:cNvSpPr>
          <p:nvPr/>
        </p:nvSpPr>
        <p:spPr bwMode="auto">
          <a:xfrm>
            <a:off x="4191000" y="3962400"/>
            <a:ext cx="13716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3" name="Text Box 6"/>
          <p:cNvSpPr txBox="1">
            <a:spLocks noChangeArrowheads="1"/>
          </p:cNvSpPr>
          <p:nvPr/>
        </p:nvSpPr>
        <p:spPr bwMode="auto">
          <a:xfrm>
            <a:off x="4648200" y="4191000"/>
            <a:ext cx="9144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4" name="Line 7"/>
          <p:cNvSpPr>
            <a:spLocks noChangeShapeType="1"/>
          </p:cNvSpPr>
          <p:nvPr/>
        </p:nvSpPr>
        <p:spPr bwMode="auto">
          <a:xfrm flipH="1" flipV="1">
            <a:off x="990600" y="3124200"/>
            <a:ext cx="990600" cy="1905000"/>
          </a:xfrm>
          <a:prstGeom prst="line">
            <a:avLst/>
          </a:prstGeom>
          <a:noFill/>
          <a:ln w="9525">
            <a:noFill/>
            <a:round/>
            <a:headEnd/>
            <a:tailEnd type="triangle" w="med" len="med"/>
          </a:ln>
        </p:spPr>
        <p:txBody>
          <a:bodyPr>
            <a:spAutoFit/>
          </a:bodyPr>
          <a:lstStyle/>
          <a:p>
            <a:endParaRPr lang="en-US"/>
          </a:p>
        </p:txBody>
      </p:sp>
      <p:sp>
        <p:nvSpPr>
          <p:cNvPr id="14345" name="Line 8"/>
          <p:cNvSpPr>
            <a:spLocks noChangeShapeType="1"/>
          </p:cNvSpPr>
          <p:nvPr/>
        </p:nvSpPr>
        <p:spPr bwMode="auto">
          <a:xfrm flipV="1">
            <a:off x="2667000" y="3962400"/>
            <a:ext cx="0" cy="1143000"/>
          </a:xfrm>
          <a:prstGeom prst="line">
            <a:avLst/>
          </a:prstGeom>
          <a:noFill/>
          <a:ln w="9525">
            <a:noFill/>
            <a:round/>
            <a:headEnd/>
            <a:tailEnd type="triangle" w="med" len="med"/>
          </a:ln>
        </p:spPr>
        <p:txBody>
          <a:bodyPr>
            <a:spAutoFit/>
          </a:bodyPr>
          <a:lstStyle/>
          <a:p>
            <a:endParaRPr lang="en-US"/>
          </a:p>
        </p:txBody>
      </p:sp>
      <p:sp>
        <p:nvSpPr>
          <p:cNvPr id="14349" name="Text Box 14"/>
          <p:cNvSpPr txBox="1">
            <a:spLocks noChangeArrowheads="1"/>
          </p:cNvSpPr>
          <p:nvPr/>
        </p:nvSpPr>
        <p:spPr bwMode="auto">
          <a:xfrm>
            <a:off x="6419849" y="914281"/>
            <a:ext cx="2538411" cy="2585323"/>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sz="1200" dirty="0" smtClean="0">
                <a:solidFill>
                  <a:srgbClr val="080808"/>
                </a:solidFill>
              </a:rPr>
              <a:t>Click the link for </a:t>
            </a:r>
            <a:r>
              <a:rPr lang="en-US" sz="1200" b="1" dirty="0" smtClean="0">
                <a:solidFill>
                  <a:srgbClr val="080808"/>
                </a:solidFill>
              </a:rPr>
              <a:t>Commercial Card Expense Reporting</a:t>
            </a:r>
            <a:r>
              <a:rPr lang="en-US" sz="1200" dirty="0" smtClean="0">
                <a:solidFill>
                  <a:srgbClr val="080808"/>
                </a:solidFill>
              </a:rPr>
              <a:t>.  A separate browser window opens and displays the CCER service</a:t>
            </a:r>
          </a:p>
          <a:p>
            <a:pPr marL="285750" indent="-285750" eaLnBrk="0" hangingPunct="0">
              <a:spcBef>
                <a:spcPct val="50000"/>
              </a:spcBef>
              <a:buFont typeface="Wingdings" panose="05000000000000000000" pitchFamily="2" charset="2"/>
              <a:buChar char="§"/>
            </a:pPr>
            <a:r>
              <a:rPr lang="en-US" sz="1200" dirty="0" smtClean="0">
                <a:solidFill>
                  <a:schemeClr val="tx1"/>
                </a:solidFill>
              </a:rPr>
              <a:t>Click on </a:t>
            </a:r>
            <a:r>
              <a:rPr lang="en-US" sz="1200" b="1" dirty="0" smtClean="0">
                <a:solidFill>
                  <a:schemeClr val="tx1"/>
                </a:solidFill>
              </a:rPr>
              <a:t>Support</a:t>
            </a:r>
            <a:r>
              <a:rPr lang="en-US" sz="1200" dirty="0" smtClean="0">
                <a:solidFill>
                  <a:schemeClr val="tx1"/>
                </a:solidFill>
              </a:rPr>
              <a:t> to register for free online CEO product training</a:t>
            </a:r>
          </a:p>
          <a:p>
            <a:pPr marL="285750" indent="-285750" eaLnBrk="0" hangingPunct="0">
              <a:spcBef>
                <a:spcPct val="50000"/>
              </a:spcBef>
              <a:buFont typeface="Wingdings" panose="05000000000000000000" pitchFamily="2" charset="2"/>
              <a:buChar char="§"/>
            </a:pPr>
            <a:r>
              <a:rPr lang="en-US" sz="1200" dirty="0">
                <a:solidFill>
                  <a:schemeClr val="tx1"/>
                </a:solidFill>
              </a:rPr>
              <a:t>Click on </a:t>
            </a:r>
            <a:r>
              <a:rPr lang="en-US" sz="1200" b="1" dirty="0">
                <a:solidFill>
                  <a:schemeClr val="tx1"/>
                </a:solidFill>
              </a:rPr>
              <a:t>Help</a:t>
            </a:r>
            <a:r>
              <a:rPr lang="en-US" sz="1200" dirty="0">
                <a:solidFill>
                  <a:schemeClr val="tx1"/>
                </a:solidFill>
              </a:rPr>
              <a:t> for assistance and training</a:t>
            </a:r>
          </a:p>
          <a:p>
            <a:pPr marL="285750" indent="-285750" eaLnBrk="0" hangingPunct="0">
              <a:spcBef>
                <a:spcPct val="50000"/>
              </a:spcBef>
              <a:buFont typeface="Wingdings" panose="05000000000000000000" pitchFamily="2" charset="2"/>
              <a:buChar char="§"/>
            </a:pPr>
            <a:endParaRPr lang="en-US" sz="1200" dirty="0">
              <a:solidFill>
                <a:schemeClr val="tx1"/>
              </a:solidFill>
            </a:endParaRPr>
          </a:p>
        </p:txBody>
      </p:sp>
      <p:pic>
        <p:nvPicPr>
          <p:cNvPr id="2050"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914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custDataLst>
              <p:tags r:id="rId1"/>
            </p:custDataLst>
          </p:nvPr>
        </p:nvSpPr>
        <p:spPr>
          <a:xfrm>
            <a:off x="685800" y="1600200"/>
            <a:ext cx="2438400"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 descr="cid:image003.png@01CFC120.1BE8A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87" y="3962400"/>
            <a:ext cx="56673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91262" y="3924300"/>
            <a:ext cx="2667000" cy="2492990"/>
          </a:xfrm>
          <a:prstGeom prst="rect">
            <a:avLst/>
          </a:prstGeom>
          <a:noFill/>
        </p:spPr>
        <p:txBody>
          <a:bodyPr wrap="square" rtlCol="0">
            <a:spAutoFit/>
          </a:bodyPr>
          <a:lstStyle/>
          <a:p>
            <a:pPr marL="285750" indent="-285750">
              <a:buFont typeface="Wingdings" panose="05000000000000000000" pitchFamily="2" charset="2"/>
              <a:buChar char="§"/>
            </a:pPr>
            <a:r>
              <a:rPr lang="en-US" sz="1200" dirty="0" smtClean="0">
                <a:solidFill>
                  <a:schemeClr val="tx1"/>
                </a:solidFill>
              </a:rPr>
              <a:t>To automatically display CCER when you sign on to the CEO portal, click the link for your user name to set up Automatic Access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On the profile page, click the Edit link under Preferences</a:t>
            </a:r>
          </a:p>
          <a:p>
            <a:endParaRPr lang="en-US" sz="1200" dirty="0" smtClean="0">
              <a:solidFill>
                <a:schemeClr val="tx1"/>
              </a:solidFill>
            </a:endParaRPr>
          </a:p>
          <a:p>
            <a:pPr marL="285750" indent="-285750">
              <a:buFont typeface="Wingdings" panose="05000000000000000000" pitchFamily="2" charset="2"/>
              <a:buChar char="§"/>
            </a:pPr>
            <a:r>
              <a:rPr lang="en-US" sz="1200" dirty="0" smtClean="0">
                <a:solidFill>
                  <a:schemeClr val="tx1"/>
                </a:solidFill>
              </a:rPr>
              <a:t>Set Automatic Access to the desired setting and click Save</a:t>
            </a:r>
            <a:endParaRPr lang="en-US" sz="1200" dirty="0">
              <a:solidFill>
                <a:schemeClr val="tx1"/>
              </a:solidFill>
            </a:endParaRPr>
          </a:p>
        </p:txBody>
      </p:sp>
      <p:sp>
        <p:nvSpPr>
          <p:cNvPr id="16" name="Rectangle 15"/>
          <p:cNvSpPr/>
          <p:nvPr>
            <p:custDataLst>
              <p:tags r:id="rId2"/>
            </p:custDataLst>
          </p:nvPr>
        </p:nvSpPr>
        <p:spPr>
          <a:xfrm>
            <a:off x="1095374" y="4343400"/>
            <a:ext cx="657225" cy="3810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custDataLst>
              <p:tags r:id="rId3"/>
            </p:custDataLst>
          </p:nvPr>
        </p:nvSpPr>
        <p:spPr>
          <a:xfrm>
            <a:off x="3128961" y="1959991"/>
            <a:ext cx="657225" cy="200025"/>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custDataLst>
              <p:tags r:id="rId4"/>
            </p:custDataLst>
          </p:nvPr>
        </p:nvSpPr>
        <p:spPr>
          <a:xfrm>
            <a:off x="3114673" y="1600200"/>
            <a:ext cx="657225" cy="359791"/>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863765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Contact information</a:t>
            </a:r>
          </a:p>
        </p:txBody>
      </p:sp>
      <p:sp>
        <p:nvSpPr>
          <p:cNvPr id="56323" name="Rectangle 3"/>
          <p:cNvSpPr>
            <a:spLocks noGrp="1" noChangeArrowheads="1"/>
          </p:cNvSpPr>
          <p:nvPr>
            <p:ph idx="1"/>
          </p:nvPr>
        </p:nvSpPr>
        <p:spPr>
          <a:xfrm>
            <a:off x="457200" y="762000"/>
            <a:ext cx="8255000" cy="4191000"/>
          </a:xfrm>
        </p:spPr>
        <p:txBody>
          <a:bodyPr/>
          <a:lstStyle/>
          <a:p>
            <a:pPr eaLnBrk="1" hangingPunct="1">
              <a:lnSpc>
                <a:spcPct val="80000"/>
              </a:lnSpc>
              <a:defRPr/>
            </a:pPr>
            <a:r>
              <a:rPr lang="en-US" sz="1800" dirty="0" smtClean="0"/>
              <a:t>WellsOne Service Center - 1-800-932-0036</a:t>
            </a:r>
          </a:p>
          <a:p>
            <a:pPr lvl="1" eaLnBrk="1" hangingPunct="1">
              <a:lnSpc>
                <a:spcPct val="80000"/>
              </a:lnSpc>
              <a:defRPr/>
            </a:pPr>
            <a:r>
              <a:rPr lang="en-US" sz="1800" dirty="0" smtClean="0">
                <a:solidFill>
                  <a:schemeClr val="tx1">
                    <a:lumMod val="95000"/>
                    <a:lumOff val="5000"/>
                  </a:schemeClr>
                </a:solidFill>
              </a:rPr>
              <a:t>From outside of the United States call 1-612-332-2224</a:t>
            </a:r>
          </a:p>
          <a:p>
            <a:pPr lvl="1" eaLnBrk="1" hangingPunct="1">
              <a:lnSpc>
                <a:spcPct val="80000"/>
              </a:lnSpc>
              <a:defRPr/>
            </a:pPr>
            <a:r>
              <a:rPr lang="en-US" sz="1800" dirty="0" smtClean="0">
                <a:solidFill>
                  <a:srgbClr val="BB0826"/>
                </a:solidFill>
              </a:rPr>
              <a:t>Call immediately if your card is lost, stolen or suspected missing</a:t>
            </a:r>
          </a:p>
          <a:p>
            <a:pPr lvl="1" eaLnBrk="1" hangingPunct="1">
              <a:lnSpc>
                <a:spcPct val="80000"/>
              </a:lnSpc>
              <a:defRPr/>
            </a:pPr>
            <a:r>
              <a:rPr lang="en-US" sz="1800" dirty="0" smtClean="0"/>
              <a:t>For immediate decline information</a:t>
            </a:r>
          </a:p>
          <a:p>
            <a:pPr lvl="1" eaLnBrk="1" hangingPunct="1">
              <a:lnSpc>
                <a:spcPct val="80000"/>
              </a:lnSpc>
              <a:defRPr/>
            </a:pPr>
            <a:r>
              <a:rPr lang="en-US" sz="1800" dirty="0" smtClean="0"/>
              <a:t>To access the automated voice response system for the following information:</a:t>
            </a:r>
          </a:p>
          <a:p>
            <a:pPr lvl="2" eaLnBrk="1" hangingPunct="1">
              <a:lnSpc>
                <a:spcPct val="80000"/>
              </a:lnSpc>
              <a:defRPr/>
            </a:pPr>
            <a:r>
              <a:rPr lang="en-US" dirty="0" smtClean="0"/>
              <a:t>Current balance</a:t>
            </a:r>
          </a:p>
          <a:p>
            <a:pPr lvl="2" eaLnBrk="1" hangingPunct="1">
              <a:lnSpc>
                <a:spcPct val="80000"/>
              </a:lnSpc>
              <a:defRPr/>
            </a:pPr>
            <a:r>
              <a:rPr lang="en-US" dirty="0" smtClean="0"/>
              <a:t>Available credit</a:t>
            </a:r>
          </a:p>
          <a:p>
            <a:pPr lvl="2" eaLnBrk="1" hangingPunct="1">
              <a:lnSpc>
                <a:spcPct val="80000"/>
              </a:lnSpc>
              <a:defRPr/>
            </a:pPr>
            <a:r>
              <a:rPr lang="en-US" dirty="0" smtClean="0"/>
              <a:t>Reset PIN</a:t>
            </a:r>
          </a:p>
          <a:p>
            <a:pPr marL="747712" lvl="2" indent="0" eaLnBrk="1" hangingPunct="1">
              <a:lnSpc>
                <a:spcPct val="80000"/>
              </a:lnSpc>
              <a:buNone/>
              <a:defRPr/>
            </a:pPr>
            <a:endParaRPr lang="en-US" dirty="0" smtClean="0"/>
          </a:p>
          <a:p>
            <a:pPr eaLnBrk="1" hangingPunct="1">
              <a:lnSpc>
                <a:spcPct val="80000"/>
              </a:lnSpc>
              <a:defRPr/>
            </a:pPr>
            <a:r>
              <a:rPr lang="en-US" sz="1800" dirty="0" smtClean="0"/>
              <a:t>Contact a program administrator if:</a:t>
            </a:r>
          </a:p>
          <a:p>
            <a:pPr lvl="1" eaLnBrk="1" hangingPunct="1">
              <a:lnSpc>
                <a:spcPct val="80000"/>
              </a:lnSpc>
              <a:defRPr/>
            </a:pPr>
            <a:r>
              <a:rPr lang="en-US" sz="1800" dirty="0" smtClean="0"/>
              <a:t>You have questions about your card</a:t>
            </a:r>
          </a:p>
          <a:p>
            <a:pPr lvl="1" eaLnBrk="1" hangingPunct="1">
              <a:lnSpc>
                <a:spcPct val="80000"/>
              </a:lnSpc>
              <a:defRPr/>
            </a:pPr>
            <a:r>
              <a:rPr lang="en-US" sz="1800" dirty="0" smtClean="0"/>
              <a:t>Need to increase your credit limit</a:t>
            </a:r>
          </a:p>
          <a:p>
            <a:pPr lvl="1" eaLnBrk="1" hangingPunct="1">
              <a:lnSpc>
                <a:spcPct val="80000"/>
              </a:lnSpc>
              <a:defRPr/>
            </a:pPr>
            <a:r>
              <a:rPr lang="en-US" sz="1800" dirty="0" smtClean="0"/>
              <a:t>Change jobs</a:t>
            </a:r>
          </a:p>
          <a:p>
            <a:pPr lvl="1" eaLnBrk="1" hangingPunct="1">
              <a:lnSpc>
                <a:spcPct val="80000"/>
              </a:lnSpc>
              <a:defRPr/>
            </a:pPr>
            <a:r>
              <a:rPr lang="en-US" sz="1800" dirty="0" smtClean="0"/>
              <a:t>Need to order cards for other employees</a:t>
            </a:r>
          </a:p>
        </p:txBody>
      </p:sp>
      <p:sp>
        <p:nvSpPr>
          <p:cNvPr id="53252" name="Slide Number Placeholder 4"/>
          <p:cNvSpPr>
            <a:spLocks noGrp="1"/>
          </p:cNvSpPr>
          <p:nvPr>
            <p:ph type="sldNum" sz="quarter" idx="10"/>
          </p:nvPr>
        </p:nvSpPr>
        <p:spPr>
          <a:noFill/>
        </p:spPr>
        <p:txBody>
          <a:bodyPr/>
          <a:lstStyle/>
          <a:p>
            <a:fld id="{7A33B50A-F640-4CC5-B027-5B4048A515DC}" type="slidenum">
              <a:rPr lang="en-US" smtClean="0">
                <a:solidFill>
                  <a:srgbClr val="000000"/>
                </a:solidFill>
                <a:ea typeface="ＭＳ Ｐゴシック"/>
                <a:cs typeface="ＭＳ Ｐゴシック"/>
              </a:rPr>
              <a:pPr/>
              <a:t>14</a:t>
            </a:fld>
            <a:endParaRPr lang="en-US" smtClean="0">
              <a:solidFill>
                <a:srgbClr val="000000"/>
              </a:solidFill>
              <a:ea typeface="ＭＳ Ｐゴシック"/>
              <a:cs typeface="ＭＳ Ｐゴシック"/>
            </a:endParaRPr>
          </a:p>
        </p:txBody>
      </p:sp>
      <p:sp>
        <p:nvSpPr>
          <p:cNvPr id="53253" name="Text Box 4"/>
          <p:cNvSpPr txBox="1">
            <a:spLocks noChangeArrowheads="1"/>
          </p:cNvSpPr>
          <p:nvPr/>
        </p:nvSpPr>
        <p:spPr bwMode="auto">
          <a:xfrm>
            <a:off x="609600" y="4953000"/>
            <a:ext cx="3039550" cy="1698927"/>
          </a:xfrm>
          <a:prstGeom prst="rect">
            <a:avLst/>
          </a:prstGeom>
          <a:noFill/>
          <a:ln w="9525">
            <a:noFill/>
            <a:miter lim="800000"/>
            <a:headEnd/>
            <a:tailEnd/>
          </a:ln>
        </p:spPr>
        <p:txBody>
          <a:bodyPr wrap="none">
            <a:spAutoFit/>
          </a:bodyPr>
          <a:lstStyle/>
          <a:p>
            <a:pPr eaLnBrk="0" hangingPunct="0">
              <a:lnSpc>
                <a:spcPct val="80000"/>
              </a:lnSpc>
              <a:spcBef>
                <a:spcPct val="20000"/>
              </a:spcBef>
              <a:buClr>
                <a:srgbClr val="FF0000"/>
              </a:buClr>
            </a:pPr>
            <a:r>
              <a:rPr lang="en-US" sz="1800" u="sng" dirty="0">
                <a:solidFill>
                  <a:srgbClr val="BB0826"/>
                </a:solidFill>
              </a:rPr>
              <a:t>Program </a:t>
            </a:r>
            <a:r>
              <a:rPr lang="en-US" sz="1800" u="sng" dirty="0" smtClean="0">
                <a:solidFill>
                  <a:srgbClr val="BB0826"/>
                </a:solidFill>
              </a:rPr>
              <a:t>Administrators</a:t>
            </a:r>
            <a:r>
              <a:rPr lang="en-US" sz="1800" u="sng" dirty="0">
                <a:solidFill>
                  <a:srgbClr val="BB0826"/>
                </a:solidFill>
              </a:rPr>
              <a:t>:</a:t>
            </a:r>
          </a:p>
          <a:p>
            <a:pPr>
              <a:lnSpc>
                <a:spcPct val="80000"/>
              </a:lnSpc>
              <a:spcBef>
                <a:spcPct val="20000"/>
              </a:spcBef>
              <a:buClr>
                <a:srgbClr val="FF0000"/>
              </a:buClr>
            </a:pPr>
            <a:r>
              <a:rPr lang="en-US" sz="1800" dirty="0">
                <a:solidFill>
                  <a:srgbClr val="080808"/>
                </a:solidFill>
              </a:rPr>
              <a:t>Kristen </a:t>
            </a:r>
            <a:r>
              <a:rPr lang="en-US" sz="1800" dirty="0" smtClean="0">
                <a:solidFill>
                  <a:srgbClr val="080808"/>
                </a:solidFill>
              </a:rPr>
              <a:t>Douglas</a:t>
            </a:r>
          </a:p>
          <a:p>
            <a:pPr>
              <a:lnSpc>
                <a:spcPct val="80000"/>
              </a:lnSpc>
              <a:spcBef>
                <a:spcPct val="20000"/>
              </a:spcBef>
              <a:buClr>
                <a:srgbClr val="FF0000"/>
              </a:buClr>
            </a:pPr>
            <a:r>
              <a:rPr lang="en-US" sz="1800" dirty="0">
                <a:solidFill>
                  <a:srgbClr val="080808"/>
                </a:solidFill>
              </a:rPr>
              <a:t>Rachael </a:t>
            </a:r>
            <a:r>
              <a:rPr lang="en-US" sz="1800" dirty="0" smtClean="0">
                <a:solidFill>
                  <a:srgbClr val="080808"/>
                </a:solidFill>
              </a:rPr>
              <a:t>Freeman</a:t>
            </a:r>
          </a:p>
          <a:p>
            <a:pPr>
              <a:lnSpc>
                <a:spcPct val="80000"/>
              </a:lnSpc>
              <a:spcBef>
                <a:spcPct val="20000"/>
              </a:spcBef>
              <a:buClr>
                <a:srgbClr val="FF0000"/>
              </a:buClr>
            </a:pPr>
            <a:r>
              <a:rPr lang="en-US" sz="1800" dirty="0">
                <a:solidFill>
                  <a:srgbClr val="080808"/>
                </a:solidFill>
              </a:rPr>
              <a:t>Rhonda </a:t>
            </a:r>
            <a:r>
              <a:rPr lang="en-US" sz="1800" dirty="0" smtClean="0">
                <a:solidFill>
                  <a:srgbClr val="080808"/>
                </a:solidFill>
              </a:rPr>
              <a:t>Hibbitts</a:t>
            </a:r>
          </a:p>
          <a:p>
            <a:pPr>
              <a:lnSpc>
                <a:spcPct val="80000"/>
              </a:lnSpc>
              <a:spcBef>
                <a:spcPct val="20000"/>
              </a:spcBef>
              <a:buClr>
                <a:srgbClr val="FF0000"/>
              </a:buClr>
            </a:pPr>
            <a:r>
              <a:rPr lang="en-US" sz="1800" dirty="0">
                <a:solidFill>
                  <a:srgbClr val="080808"/>
                </a:solidFill>
              </a:rPr>
              <a:t>Adam </a:t>
            </a:r>
            <a:r>
              <a:rPr lang="en-US" sz="1800" dirty="0" smtClean="0">
                <a:solidFill>
                  <a:srgbClr val="080808"/>
                </a:solidFill>
              </a:rPr>
              <a:t>Neal</a:t>
            </a:r>
          </a:p>
          <a:p>
            <a:pPr>
              <a:lnSpc>
                <a:spcPct val="80000"/>
              </a:lnSpc>
              <a:spcBef>
                <a:spcPct val="20000"/>
              </a:spcBef>
              <a:buClr>
                <a:srgbClr val="FF0000"/>
              </a:buClr>
            </a:pPr>
            <a:r>
              <a:rPr lang="en-US" sz="1800" dirty="0">
                <a:solidFill>
                  <a:srgbClr val="080808"/>
                </a:solidFill>
              </a:rPr>
              <a:t>Kathryn Vanness</a:t>
            </a:r>
          </a:p>
        </p:txBody>
      </p:sp>
    </p:spTree>
    <p:extLst>
      <p:ext uri="{BB962C8B-B14F-4D97-AF65-F5344CB8AC3E}">
        <p14:creationId xmlns:p14="http://schemas.microsoft.com/office/powerpoint/2010/main" val="39686185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34975" y="2306638"/>
            <a:ext cx="7335838" cy="611187"/>
          </a:xfrm>
        </p:spPr>
        <p:txBody>
          <a:bodyPr tIns="0"/>
          <a:lstStyle/>
          <a:p>
            <a:r>
              <a:rPr lang="en-US" sz="5000" smtClean="0"/>
              <a:t>Approver experience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229600" cy="1828800"/>
          </a:xfrm>
        </p:spPr>
        <p:txBody>
          <a:bodyPr/>
          <a:lstStyle/>
          <a:p>
            <a:r>
              <a:rPr lang="en-US" dirty="0" smtClean="0"/>
              <a:t>Approver review period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Review your company’s </a:t>
            </a:r>
            <a:r>
              <a:rPr lang="en-US" sz="1600" b="1" i="1" dirty="0" smtClean="0">
                <a:solidFill>
                  <a:srgbClr val="BB0826"/>
                </a:solidFill>
                <a:latin typeface="+mn-lt"/>
              </a:rPr>
              <a:t>unique</a:t>
            </a:r>
            <a:r>
              <a:rPr lang="en-US" sz="1600" i="1" dirty="0" smtClean="0">
                <a:solidFill>
                  <a:schemeClr val="tx1"/>
                </a:solidFill>
                <a:latin typeface="+mn-lt"/>
              </a:rPr>
              <a:t> </a:t>
            </a:r>
            <a:r>
              <a:rPr lang="en-US" sz="1600" dirty="0" smtClean="0">
                <a:solidFill>
                  <a:schemeClr val="tx1"/>
                </a:solidFill>
                <a:latin typeface="+mn-lt"/>
              </a:rPr>
              <a:t>CCER statement cycle, and Approval Period within the </a:t>
            </a:r>
            <a:r>
              <a:rPr lang="en-US" sz="1600" b="1" dirty="0" smtClean="0">
                <a:solidFill>
                  <a:schemeClr val="tx1"/>
                </a:solidFill>
                <a:latin typeface="+mn-lt"/>
              </a:rPr>
              <a:t>Cardholder Summary </a:t>
            </a:r>
            <a:r>
              <a:rPr lang="en-US" sz="1600" dirty="0" smtClean="0">
                <a:solidFill>
                  <a:schemeClr val="tx1"/>
                </a:solidFill>
                <a:latin typeface="+mn-lt"/>
              </a:rPr>
              <a:t>located at the top of the Review Open Statements and View Cycle-to-Date screens</a:t>
            </a:r>
            <a:endParaRPr lang="en-US" sz="1600" dirty="0">
              <a:solidFill>
                <a:schemeClr val="tx1"/>
              </a:solidFill>
              <a:latin typeface="+mn-lt"/>
            </a:endParaRPr>
          </a:p>
        </p:txBody>
      </p:sp>
      <p:sp>
        <p:nvSpPr>
          <p:cNvPr id="7" name="Content Placeholder 6"/>
          <p:cNvSpPr>
            <a:spLocks noGrp="1"/>
          </p:cNvSpPr>
          <p:nvPr>
            <p:ph idx="1"/>
            <p:custDataLst>
              <p:tags r:id="rId2"/>
            </p:custDataLst>
          </p:nvPr>
        </p:nvSpPr>
        <p:spPr>
          <a:xfrm>
            <a:off x="533400" y="3886200"/>
            <a:ext cx="7924800" cy="2468720"/>
          </a:xfrm>
        </p:spPr>
        <p:txBody>
          <a:bodyPr>
            <a:noAutofit/>
          </a:bodyPr>
          <a:lstStyle/>
          <a:p>
            <a:pPr>
              <a:lnSpc>
                <a:spcPct val="100000"/>
              </a:lnSpc>
              <a:spcBef>
                <a:spcPts val="1800"/>
              </a:spcBef>
            </a:pPr>
            <a:r>
              <a:rPr lang="en-US" sz="1400" dirty="0" smtClean="0"/>
              <a:t>An email will be sent to the Approver once Cardholders have submitted their statements for approval (Statement Reviewed).  An additional email will also be sent listing any Cardholders that failed to submit their statements by the grace period end date.</a:t>
            </a:r>
          </a:p>
          <a:p>
            <a:pPr>
              <a:lnSpc>
                <a:spcPct val="100000"/>
              </a:lnSpc>
              <a:spcBef>
                <a:spcPts val="1800"/>
              </a:spcBef>
            </a:pPr>
            <a:r>
              <a:rPr lang="en-US" sz="1400" dirty="0" smtClean="0"/>
              <a:t>Approvers must approve all statements by </a:t>
            </a:r>
            <a:r>
              <a:rPr lang="en-US" sz="1400" b="1" i="1" dirty="0">
                <a:solidFill>
                  <a:srgbClr val="BB0826"/>
                </a:solidFill>
              </a:rPr>
              <a:t>4</a:t>
            </a:r>
            <a:r>
              <a:rPr lang="en-US" sz="1400" dirty="0" smtClean="0">
                <a:solidFill>
                  <a:srgbClr val="BB0826"/>
                </a:solidFill>
              </a:rPr>
              <a:t> </a:t>
            </a:r>
            <a:r>
              <a:rPr lang="en-US" sz="1400" dirty="0" smtClean="0"/>
              <a:t>calendar days after the end of the Cardholder period.</a:t>
            </a:r>
          </a:p>
          <a:p>
            <a:pPr>
              <a:lnSpc>
                <a:spcPct val="100000"/>
              </a:lnSpc>
              <a:spcBef>
                <a:spcPts val="1800"/>
              </a:spcBef>
            </a:pPr>
            <a:r>
              <a:rPr lang="en-US" sz="1400" dirty="0" smtClean="0"/>
              <a:t>If you are on vacation, or do not have online access, contact your Program Administrator so a secondary Approver can be assigned to your Cardholders.</a:t>
            </a:r>
          </a:p>
          <a:p>
            <a:pPr>
              <a:lnSpc>
                <a:spcPct val="100000"/>
              </a:lnSpc>
              <a:spcBef>
                <a:spcPts val="1800"/>
              </a:spcBef>
            </a:pPr>
            <a:endParaRPr lang="en-US" sz="1600" dirty="0" smtClean="0"/>
          </a:p>
        </p:txBody>
      </p:sp>
      <p:pic>
        <p:nvPicPr>
          <p:cNvPr id="10" name="Picture 2"/>
          <p:cNvPicPr>
            <a:picLocks noChangeAspect="1" noChangeArrowheads="1"/>
          </p:cNvPicPr>
          <p:nvPr/>
        </p:nvPicPr>
        <p:blipFill>
          <a:blip r:embed="rId6" cstate="print"/>
          <a:srcRect/>
          <a:stretch>
            <a:fillRect/>
          </a:stretch>
        </p:blipFill>
        <p:spPr bwMode="auto">
          <a:xfrm>
            <a:off x="895348" y="1971675"/>
            <a:ext cx="7210425" cy="1295400"/>
          </a:xfrm>
          <a:prstGeom prst="rect">
            <a:avLst/>
          </a:prstGeom>
          <a:noFill/>
          <a:ln w="25400">
            <a:solidFill>
              <a:sysClr val="windowText" lastClr="000000"/>
            </a:solidFill>
            <a:miter lim="800000"/>
            <a:headEnd/>
            <a:tailEnd/>
          </a:ln>
        </p:spPr>
      </p:pic>
      <p:sp>
        <p:nvSpPr>
          <p:cNvPr id="11" name="Up Arrow 10"/>
          <p:cNvSpPr/>
          <p:nvPr>
            <p:custDataLst>
              <p:tags r:id="rId3"/>
            </p:custDataLst>
          </p:nvPr>
        </p:nvSpPr>
        <p:spPr>
          <a:xfrm rot="5400000">
            <a:off x="4224335" y="2695575"/>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Verdana"/>
            </a:endParaRPr>
          </a:p>
        </p:txBody>
      </p:sp>
      <p:sp>
        <p:nvSpPr>
          <p:cNvPr id="8" name="Slide Number Placeholder 3"/>
          <p:cNvSpPr>
            <a:spLocks noGrp="1"/>
          </p:cNvSpPr>
          <p:nvPr>
            <p:ph type="sldNum" sz="quarter" idx="10"/>
          </p:nvPr>
        </p:nvSpPr>
        <p:spPr>
          <a:xfrm>
            <a:off x="8328025" y="6629400"/>
            <a:ext cx="815975" cy="228600"/>
          </a:xfrm>
          <a:noFill/>
        </p:spPr>
        <p:txBody>
          <a:bodyPr/>
          <a:lstStyle/>
          <a:p>
            <a:fld id="{DE729AD7-F9C0-4C48-B7C6-E55950208FCE}" type="slidenum">
              <a:rPr lang="en-US" smtClean="0">
                <a:solidFill>
                  <a:srgbClr val="000000"/>
                </a:solidFill>
                <a:ea typeface="ＭＳ Ｐゴシック"/>
                <a:cs typeface="ＭＳ Ｐゴシック"/>
              </a:rPr>
              <a:pPr/>
              <a:t>16</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827941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371600"/>
            <a:ext cx="8077200" cy="4708981"/>
          </a:xfrm>
          <a:prstGeom prst="rect">
            <a:avLst/>
          </a:prstGeom>
          <a:noFill/>
          <a:ln w="9525">
            <a:noFill/>
            <a:miter lim="800000"/>
            <a:headEnd/>
            <a:tailEnd/>
          </a:ln>
        </p:spPr>
        <p:txBody>
          <a:bodyPr>
            <a:spAutoFit/>
          </a:bodyPr>
          <a:lstStyle/>
          <a:p>
            <a:pPr>
              <a:spcBef>
                <a:spcPct val="50000"/>
              </a:spcBef>
              <a:defRPr/>
            </a:pPr>
            <a:r>
              <a:rPr lang="en-US" sz="2000" b="1" dirty="0">
                <a:solidFill>
                  <a:srgbClr val="0033CC"/>
                </a:solidFill>
                <a:latin typeface="Verdana"/>
                <a:ea typeface="MS PGothic" pitchFamily="34" charset="-128"/>
                <a:cs typeface="Times New Roman" pitchFamily="18" charset="0"/>
              </a:rPr>
              <a:t>Cardholder review of statement is complete</a:t>
            </a:r>
          </a:p>
          <a:p>
            <a:pPr>
              <a:spcBef>
                <a:spcPts val="0"/>
              </a:spcBef>
              <a:defRPr/>
            </a:pPr>
            <a:endParaRPr lang="en-US" dirty="0" smtClean="0">
              <a:solidFill>
                <a:srgbClr val="000000"/>
              </a:solidFill>
              <a:latin typeface="Verdana"/>
              <a:ea typeface="MS PGothic" pitchFamily="34" charset="-128"/>
              <a:cs typeface="Times New Roman" pitchFamily="18" charset="0"/>
            </a:endParaRPr>
          </a:p>
          <a:p>
            <a:pPr>
              <a:spcBef>
                <a:spcPts val="0"/>
              </a:spcBef>
              <a:defRPr/>
            </a:pPr>
            <a:r>
              <a:rPr lang="en-US" dirty="0" smtClean="0">
                <a:solidFill>
                  <a:srgbClr val="000000"/>
                </a:solidFill>
                <a:latin typeface="Verdana"/>
                <a:ea typeface="MS PGothic" pitchFamily="34" charset="-128"/>
                <a:cs typeface="Times New Roman" pitchFamily="18" charset="0"/>
              </a:rPr>
              <a:t>Cardholder </a:t>
            </a:r>
            <a:r>
              <a:rPr lang="en-US" dirty="0">
                <a:solidFill>
                  <a:srgbClr val="000000"/>
                </a:solidFill>
                <a:latin typeface="Verdana"/>
                <a:ea typeface="MS PGothic" pitchFamily="34" charset="-128"/>
                <a:cs typeface="Times New Roman" pitchFamily="18" charset="0"/>
              </a:rPr>
              <a:t>statement review complete</a:t>
            </a:r>
          </a:p>
          <a:p>
            <a:pPr>
              <a:spcBef>
                <a:spcPts val="0"/>
              </a:spcBef>
              <a:defRPr/>
            </a:pPr>
            <a:endParaRPr lang="en-US" dirty="0" smtClean="0">
              <a:solidFill>
                <a:srgbClr val="000000"/>
              </a:solidFill>
              <a:latin typeface="Verdana"/>
              <a:ea typeface="MS PGothic" pitchFamily="34" charset="-128"/>
              <a:cs typeface="Times New Roman" pitchFamily="18" charset="0"/>
            </a:endParaRPr>
          </a:p>
          <a:p>
            <a:pPr>
              <a:spcBef>
                <a:spcPts val="0"/>
              </a:spcBef>
              <a:defRPr/>
            </a:pPr>
            <a:r>
              <a:rPr lang="en-US" dirty="0" smtClean="0">
                <a:solidFill>
                  <a:srgbClr val="000000"/>
                </a:solidFill>
                <a:latin typeface="Verdana"/>
                <a:ea typeface="MS PGothic" pitchFamily="34" charset="-128"/>
                <a:cs typeface="Times New Roman" pitchFamily="18" charset="0"/>
              </a:rPr>
              <a:t>Dear </a:t>
            </a:r>
            <a:r>
              <a:rPr lang="en-US" dirty="0">
                <a:solidFill>
                  <a:srgbClr val="000000"/>
                </a:solidFill>
                <a:latin typeface="Verdana"/>
                <a:ea typeface="MS PGothic" pitchFamily="34" charset="-128"/>
                <a:cs typeface="Times New Roman" pitchFamily="18" charset="0"/>
              </a:rPr>
              <a:t>Approver: </a:t>
            </a:r>
          </a:p>
          <a:p>
            <a:pPr>
              <a:spcBef>
                <a:spcPct val="5000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most recent statement has been reviewed for the following cardholder: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 </a:t>
            </a:r>
            <a:r>
              <a:rPr lang="en-US" b="1" dirty="0">
                <a:solidFill>
                  <a:srgbClr val="000000"/>
                </a:solidFill>
                <a:latin typeface="Verdana"/>
                <a:ea typeface="MS PGothic" pitchFamily="34" charset="-128"/>
                <a:cs typeface="Times New Roman" pitchFamily="18" charset="0"/>
              </a:rPr>
              <a:t>Lastname, Firstname</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xxxx-xxxx-xxxx-1234</a:t>
            </a: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Times New Roman" pitchFamily="18" charset="0"/>
              </a:rPr>
              <a:t>xxxx-xxxx-xxxx-5678</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statement(s) are ready for your review by accessing the</a:t>
            </a:r>
          </a:p>
          <a:p>
            <a:pPr>
              <a:spcBef>
                <a:spcPts val="0"/>
              </a:spcBef>
              <a:defRPr/>
            </a:pPr>
            <a:r>
              <a:rPr lang="en-US" dirty="0">
                <a:solidFill>
                  <a:srgbClr val="000000"/>
                </a:solidFill>
                <a:latin typeface="Verdana"/>
                <a:ea typeface="MS PGothic" pitchFamily="34" charset="-128"/>
                <a:cs typeface="Times New Roman" pitchFamily="18" charset="0"/>
              </a:rPr>
              <a:t>Wells Fargo Commercial Card Expense Reporting system</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Please complete your review in a timely manner.</a:t>
            </a: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p>
        </p:txBody>
      </p:sp>
      <p:sp>
        <p:nvSpPr>
          <p:cNvPr id="18435" name="Title 6"/>
          <p:cNvSpPr>
            <a:spLocks noGrp="1"/>
          </p:cNvSpPr>
          <p:nvPr>
            <p:ph type="title"/>
          </p:nvPr>
        </p:nvSpPr>
        <p:spPr/>
        <p:txBody>
          <a:bodyPr/>
          <a:lstStyle/>
          <a:p>
            <a:pPr eaLnBrk="1" hangingPunct="1"/>
            <a:r>
              <a:rPr lang="en-US" smtClean="0"/>
              <a:t>E-Mail notification</a:t>
            </a:r>
          </a:p>
        </p:txBody>
      </p:sp>
      <p:sp>
        <p:nvSpPr>
          <p:cNvPr id="18436" name="Slide Number Placeholder 3"/>
          <p:cNvSpPr>
            <a:spLocks noGrp="1"/>
          </p:cNvSpPr>
          <p:nvPr>
            <p:ph type="sldNum" sz="quarter" idx="10"/>
          </p:nvPr>
        </p:nvSpPr>
        <p:spPr>
          <a:noFill/>
        </p:spPr>
        <p:txBody>
          <a:bodyPr/>
          <a:lstStyle/>
          <a:p>
            <a:fld id="{DE729AD7-F9C0-4C48-B7C6-E55950208FCE}" type="slidenum">
              <a:rPr lang="en-US" smtClean="0">
                <a:solidFill>
                  <a:srgbClr val="000000"/>
                </a:solidFill>
                <a:ea typeface="ＭＳ Ｐゴシック"/>
                <a:cs typeface="ＭＳ Ｐゴシック"/>
              </a:rPr>
              <a:pPr/>
              <a:t>17</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34709238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1371600"/>
            <a:ext cx="8458200" cy="4401205"/>
          </a:xfrm>
          <a:prstGeom prst="rect">
            <a:avLst/>
          </a:prstGeom>
          <a:noFill/>
          <a:ln w="9525">
            <a:noFill/>
            <a:miter lim="800000"/>
            <a:headEnd/>
            <a:tailEnd/>
          </a:ln>
        </p:spPr>
        <p:txBody>
          <a:bodyPr>
            <a:spAutoFit/>
          </a:bodyPr>
          <a:lstStyle/>
          <a:p>
            <a:pPr>
              <a:spcBef>
                <a:spcPts val="0"/>
              </a:spcBef>
              <a:defRPr/>
            </a:pPr>
            <a:r>
              <a:rPr lang="en-US" sz="2000" b="1" dirty="0">
                <a:solidFill>
                  <a:srgbClr val="0033CC"/>
                </a:solidFill>
                <a:latin typeface="Verdana"/>
                <a:ea typeface="MS PGothic" pitchFamily="34" charset="-128"/>
                <a:cs typeface="Times New Roman" pitchFamily="18" charset="0"/>
              </a:rPr>
              <a:t>Approver mail (after grace period end date)</a:t>
            </a:r>
          </a:p>
          <a:p>
            <a:pPr>
              <a:spcBef>
                <a:spcPts val="0"/>
              </a:spcBef>
              <a:defRPr/>
            </a:pPr>
            <a:endParaRPr lang="en-US" sz="2000" b="1" dirty="0">
              <a:solidFill>
                <a:srgbClr val="0033CC"/>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Cardholder statement review overdue for 05/31/20XX</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Dear Approver:</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The following cardholder(s) have not reviewed their most recent statement:</a:t>
            </a:r>
          </a:p>
          <a:p>
            <a:pPr>
              <a:spcBef>
                <a:spcPts val="0"/>
              </a:spcBef>
              <a:defRPr/>
            </a:pPr>
            <a:endParaRPr lang="en-US" dirty="0">
              <a:solidFill>
                <a:srgbClr val="000000"/>
              </a:solidFill>
              <a:latin typeface="Verdana"/>
              <a:ea typeface="MS PGothic" pitchFamily="34" charset="-128"/>
              <a:cs typeface="Times New Roman" pitchFamily="18" charset="0"/>
            </a:endParaRPr>
          </a:p>
          <a:p>
            <a:pPr>
              <a:spcBef>
                <a:spcPts val="0"/>
              </a:spcBef>
              <a:defRPr/>
            </a:pPr>
            <a:r>
              <a:rPr lang="en-US" b="1" dirty="0">
                <a:solidFill>
                  <a:srgbClr val="000000"/>
                </a:solidFill>
                <a:latin typeface="Verdana"/>
                <a:ea typeface="MS PGothic" pitchFamily="34" charset="-128"/>
                <a:cs typeface="Arial" charset="0"/>
              </a:rPr>
              <a:t>Lastname, Firstname xxxx-xxxx-xxxx-1234</a:t>
            </a:r>
            <a:endParaRPr lang="en-US" b="1" dirty="0">
              <a:solidFill>
                <a:srgbClr val="000000"/>
              </a:solidFill>
              <a:latin typeface="Verdana"/>
              <a:ea typeface="MS PGothic" pitchFamily="34" charset="-128"/>
              <a:cs typeface="Tahoma" charset="0"/>
            </a:endParaRPr>
          </a:p>
          <a:p>
            <a:pPr>
              <a:spcBef>
                <a:spcPts val="0"/>
              </a:spcBef>
              <a:defRPr/>
            </a:pPr>
            <a:r>
              <a:rPr lang="en-US" b="1" dirty="0">
                <a:solidFill>
                  <a:srgbClr val="000000"/>
                </a:solidFill>
                <a:latin typeface="Verdana"/>
                <a:ea typeface="MS PGothic" pitchFamily="34" charset="-128"/>
                <a:cs typeface="Arial" charset="0"/>
              </a:rPr>
              <a:t>Lastname, Firstname xxxx-xxxx-xxxx-5678</a:t>
            </a:r>
            <a:endParaRPr lang="en-US" dirty="0">
              <a:solidFill>
                <a:srgbClr val="000000"/>
              </a:solidFill>
              <a:latin typeface="Verdana"/>
              <a:ea typeface="MS PGothic" pitchFamily="34" charset="-128"/>
              <a:cs typeface="Times New Roman" pitchFamily="18" charset="0"/>
            </a:endParaRPr>
          </a:p>
          <a:p>
            <a:pPr>
              <a:spcBef>
                <a:spcPts val="0"/>
              </a:spcBef>
              <a:defRPr/>
            </a:pPr>
            <a:r>
              <a:rPr lang="en-US" dirty="0">
                <a:solidFill>
                  <a:srgbClr val="000000"/>
                </a:solidFill>
                <a:latin typeface="Verdana"/>
                <a:ea typeface="MS PGothic" pitchFamily="34" charset="-128"/>
                <a:cs typeface="Times New Roman" pitchFamily="18" charset="0"/>
              </a:rPr>
              <a:t> </a:t>
            </a:r>
          </a:p>
          <a:p>
            <a:pPr>
              <a:spcBef>
                <a:spcPts val="0"/>
              </a:spcBef>
              <a:defRPr/>
            </a:pPr>
            <a:r>
              <a:rPr lang="en-US" dirty="0">
                <a:solidFill>
                  <a:srgbClr val="000000"/>
                </a:solidFill>
                <a:latin typeface="Verdana"/>
                <a:ea typeface="MS PGothic" pitchFamily="34" charset="-128"/>
                <a:cs typeface="Times New Roman" pitchFamily="18" charset="0"/>
              </a:rPr>
              <a:t>Notifications have been sent to each cardholder but they have still failed to review their statement. If you choose, you may review the statement on the cardholder’s behalf by accessing the Wells Fargo Commercial Card Expense Reporting system.</a:t>
            </a:r>
          </a:p>
          <a:p>
            <a:pPr>
              <a:spcBef>
                <a:spcPts val="0"/>
              </a:spcBef>
              <a:defRPr/>
            </a:pPr>
            <a:r>
              <a:rPr lang="en-US" dirty="0">
                <a:solidFill>
                  <a:srgbClr val="000000"/>
                </a:solidFill>
                <a:latin typeface="Verdana"/>
                <a:ea typeface="MS PGothic" pitchFamily="34" charset="-128"/>
                <a:cs typeface="Times New Roman" pitchFamily="18" charset="0"/>
              </a:rPr>
              <a:t> </a:t>
            </a:r>
          </a:p>
          <a:p>
            <a:pPr>
              <a:spcBef>
                <a:spcPts val="0"/>
              </a:spcBef>
              <a:defRPr/>
            </a:pPr>
            <a:r>
              <a:rPr lang="en-US" dirty="0">
                <a:solidFill>
                  <a:srgbClr val="000000"/>
                </a:solidFill>
                <a:latin typeface="Verdana"/>
                <a:ea typeface="MS PGothic" pitchFamily="34" charset="-128"/>
                <a:cs typeface="Times New Roman" pitchFamily="18" charset="0"/>
              </a:rPr>
              <a:t>This is an automated email. Please do not reply to this message.</a:t>
            </a:r>
            <a:endParaRPr lang="en-US" dirty="0">
              <a:solidFill>
                <a:srgbClr val="000000"/>
              </a:solidFill>
              <a:latin typeface="Verdana"/>
              <a:ea typeface="MS PGothic" pitchFamily="34" charset="-128"/>
              <a:cs typeface="+mn-cs"/>
            </a:endParaRPr>
          </a:p>
        </p:txBody>
      </p:sp>
      <p:sp>
        <p:nvSpPr>
          <p:cNvPr id="17411" name="Title 6"/>
          <p:cNvSpPr>
            <a:spLocks noGrp="1"/>
          </p:cNvSpPr>
          <p:nvPr>
            <p:ph type="title"/>
          </p:nvPr>
        </p:nvSpPr>
        <p:spPr/>
        <p:txBody>
          <a:bodyPr/>
          <a:lstStyle/>
          <a:p>
            <a:pPr eaLnBrk="1" hangingPunct="1"/>
            <a:r>
              <a:rPr lang="en-US" smtClean="0"/>
              <a:t>E-Mail notification</a:t>
            </a:r>
          </a:p>
        </p:txBody>
      </p:sp>
      <p:sp>
        <p:nvSpPr>
          <p:cNvPr id="17412" name="Slide Number Placeholder 3"/>
          <p:cNvSpPr>
            <a:spLocks noGrp="1"/>
          </p:cNvSpPr>
          <p:nvPr>
            <p:ph type="sldNum" sz="quarter" idx="10"/>
          </p:nvPr>
        </p:nvSpPr>
        <p:spPr>
          <a:noFill/>
        </p:spPr>
        <p:txBody>
          <a:bodyPr/>
          <a:lstStyle/>
          <a:p>
            <a:fld id="{7727264A-8F13-45D3-971F-F51310D0ADE9}" type="slidenum">
              <a:rPr lang="en-US" smtClean="0">
                <a:solidFill>
                  <a:srgbClr val="000000"/>
                </a:solidFill>
                <a:ea typeface="ＭＳ Ｐゴシック"/>
                <a:cs typeface="ＭＳ Ｐゴシック"/>
              </a:rPr>
              <a:pPr/>
              <a:t>18</a:t>
            </a:fld>
            <a:endParaRPr lang="en-US" smtClean="0">
              <a:solidFill>
                <a:srgbClr val="000000"/>
              </a:solidFill>
              <a:ea typeface="ＭＳ Ｐゴシック"/>
              <a:cs typeface="ＭＳ Ｐゴシック"/>
            </a:endParaRPr>
          </a:p>
        </p:txBody>
      </p:sp>
    </p:spTree>
    <p:extLst>
      <p:ext uri="{BB962C8B-B14F-4D97-AF65-F5344CB8AC3E}">
        <p14:creationId xmlns:p14="http://schemas.microsoft.com/office/powerpoint/2010/main" val="1131061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p:cNvSpPr txBox="1">
            <a:spLocks noChangeArrowheads="1"/>
          </p:cNvSpPr>
          <p:nvPr/>
        </p:nvSpPr>
        <p:spPr bwMode="auto">
          <a:xfrm>
            <a:off x="342900" y="5638800"/>
            <a:ext cx="7924800" cy="707886"/>
          </a:xfrm>
          <a:prstGeom prst="rect">
            <a:avLst/>
          </a:prstGeom>
          <a:noFill/>
          <a:ln w="9525">
            <a:noFill/>
            <a:miter lim="800000"/>
            <a:headEnd/>
            <a:tailEnd/>
          </a:ln>
        </p:spPr>
        <p:txBody>
          <a:bodyPr wrap="square">
            <a:spAutoFit/>
          </a:bodyPr>
          <a:lstStyle/>
          <a:p>
            <a:pPr marL="285750" indent="-285750" eaLnBrk="0" hangingPunct="0">
              <a:spcBef>
                <a:spcPct val="50000"/>
              </a:spcBef>
              <a:buFont typeface="Wingdings" panose="05000000000000000000" pitchFamily="2" charset="2"/>
              <a:buChar char="§"/>
            </a:pPr>
            <a:r>
              <a:rPr lang="en-US" dirty="0" smtClean="0">
                <a:solidFill>
                  <a:schemeClr val="tx1"/>
                </a:solidFill>
              </a:rPr>
              <a:t>Statement </a:t>
            </a:r>
            <a:r>
              <a:rPr lang="en-US" dirty="0">
                <a:solidFill>
                  <a:schemeClr val="tx1"/>
                </a:solidFill>
              </a:rPr>
              <a:t>approval queue</a:t>
            </a:r>
            <a:r>
              <a:rPr lang="en-US" dirty="0">
                <a:solidFill>
                  <a:srgbClr val="FF0000"/>
                </a:solidFill>
              </a:rPr>
              <a:t> </a:t>
            </a:r>
            <a:r>
              <a:rPr lang="en-US" dirty="0">
                <a:solidFill>
                  <a:schemeClr val="tx1"/>
                </a:solidFill>
              </a:rPr>
              <a:t>(if the cycle is ready for review)</a:t>
            </a:r>
          </a:p>
          <a:p>
            <a:pPr marL="285750" indent="-285750" eaLnBrk="0" hangingPunct="0">
              <a:spcBef>
                <a:spcPct val="50000"/>
              </a:spcBef>
              <a:buFont typeface="Wingdings" panose="05000000000000000000" pitchFamily="2" charset="2"/>
              <a:buChar char="§"/>
            </a:pPr>
            <a:r>
              <a:rPr lang="en-US" dirty="0" smtClean="0">
                <a:solidFill>
                  <a:schemeClr val="tx1"/>
                </a:solidFill>
              </a:rPr>
              <a:t>Notify </a:t>
            </a:r>
            <a:r>
              <a:rPr lang="en-US" dirty="0">
                <a:solidFill>
                  <a:schemeClr val="tx1"/>
                </a:solidFill>
              </a:rPr>
              <a:t>program administrator if a secondary approver is needed</a:t>
            </a:r>
            <a:endParaRPr lang="en-US" dirty="0">
              <a:solidFill>
                <a:schemeClr val="tx1"/>
              </a:solidFill>
              <a:latin typeface="Arial" pitchFamily="34" charset="0"/>
            </a:endParaRPr>
          </a:p>
        </p:txBody>
      </p:sp>
      <p:sp>
        <p:nvSpPr>
          <p:cNvPr id="57348" name="Slide Number Placeholder 6"/>
          <p:cNvSpPr>
            <a:spLocks noGrp="1"/>
          </p:cNvSpPr>
          <p:nvPr>
            <p:ph type="sldNum" sz="quarter" idx="10"/>
          </p:nvPr>
        </p:nvSpPr>
        <p:spPr>
          <a:noFill/>
        </p:spPr>
        <p:txBody>
          <a:bodyPr/>
          <a:lstStyle/>
          <a:p>
            <a:fld id="{7A089AE8-A297-4EFE-ABDD-17A9231BBE27}" type="slidenum">
              <a:rPr lang="en-US" smtClean="0">
                <a:ea typeface="ＭＳ Ｐゴシック"/>
                <a:cs typeface="ＭＳ Ｐゴシック"/>
              </a:rPr>
              <a:pPr/>
              <a:t>19</a:t>
            </a:fld>
            <a:endParaRPr lang="en-US" smtClean="0">
              <a:ea typeface="ＭＳ Ｐゴシック"/>
              <a:cs typeface="ＭＳ Ｐゴシック"/>
            </a:endParaRPr>
          </a:p>
        </p:txBody>
      </p:sp>
      <p:sp>
        <p:nvSpPr>
          <p:cNvPr id="13" name="Title 1"/>
          <p:cNvSpPr txBox="1">
            <a:spLocks/>
          </p:cNvSpPr>
          <p:nvPr>
            <p:custDataLst>
              <p:tags r:id="rId1"/>
            </p:custDataLst>
          </p:nvPr>
        </p:nvSpPr>
        <p:spPr>
          <a:xfrm>
            <a:off x="457200" y="228600"/>
            <a:ext cx="8229600" cy="9144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Approver home page</a:t>
            </a:r>
          </a:p>
          <a:p>
            <a:r>
              <a:rPr lang="en-US" sz="1600" kern="0" dirty="0" smtClean="0">
                <a:solidFill>
                  <a:schemeClr val="tx1"/>
                </a:solidFill>
                <a:latin typeface="+mn-lt"/>
              </a:rPr>
              <a:t>Manage Statements – Approve Statements</a:t>
            </a:r>
            <a:endParaRPr lang="en-US" sz="1600" kern="0" dirty="0">
              <a:solidFill>
                <a:schemeClr val="tx1"/>
              </a:solidFill>
              <a:latin typeface="+mn-lt"/>
            </a:endParaRPr>
          </a:p>
        </p:txBody>
      </p:sp>
      <p:pic>
        <p:nvPicPr>
          <p:cNvPr id="12" name="Picture 7"/>
          <p:cNvPicPr>
            <a:picLocks noChangeAspect="1" noChangeArrowheads="1"/>
          </p:cNvPicPr>
          <p:nvPr/>
        </p:nvPicPr>
        <p:blipFill rotWithShape="1">
          <a:blip r:embed="rId7" cstate="print"/>
          <a:srcRect r="16289"/>
          <a:stretch/>
        </p:blipFill>
        <p:spPr bwMode="auto">
          <a:xfrm>
            <a:off x="457200" y="1447800"/>
            <a:ext cx="7924800" cy="3719670"/>
          </a:xfrm>
          <a:prstGeom prst="rect">
            <a:avLst/>
          </a:prstGeom>
          <a:noFill/>
          <a:ln w="9525">
            <a:solidFill>
              <a:schemeClr val="bg1">
                <a:lumMod val="50000"/>
              </a:schemeClr>
            </a:solidFill>
            <a:miter lim="800000"/>
            <a:headEnd/>
            <a:tailEnd/>
          </a:ln>
        </p:spPr>
      </p:pic>
      <p:sp>
        <p:nvSpPr>
          <p:cNvPr id="16" name="Oval 15"/>
          <p:cNvSpPr/>
          <p:nvPr>
            <p:custDataLst>
              <p:tags r:id="rId2"/>
            </p:custDataLst>
          </p:nvPr>
        </p:nvSpPr>
        <p:spPr>
          <a:xfrm>
            <a:off x="2438400" y="4724400"/>
            <a:ext cx="685800"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5" name="Up Arrow 14"/>
          <p:cNvSpPr/>
          <p:nvPr>
            <p:custDataLst>
              <p:tags r:id="rId3"/>
            </p:custDataLst>
          </p:nvPr>
        </p:nvSpPr>
        <p:spPr>
          <a:xfrm rot="16200000">
            <a:off x="2019300" y="1835536"/>
            <a:ext cx="304800" cy="6096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fontAlgn="auto">
              <a:spcBef>
                <a:spcPts val="0"/>
              </a:spcBef>
              <a:spcAft>
                <a:spcPts val="0"/>
              </a:spcAft>
              <a:defRPr/>
            </a:pPr>
            <a:endParaRPr lang="en-US" sz="1800" kern="0" smtClean="0">
              <a:solidFill>
                <a:prstClr val="white"/>
              </a:solidFill>
              <a:latin typeface="Verdana"/>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2057399"/>
            <a:ext cx="1295400" cy="16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custDataLst>
              <p:tags r:id="rId4"/>
            </p:custDataLst>
          </p:nvPr>
        </p:nvSpPr>
        <p:spPr>
          <a:xfrm>
            <a:off x="495300" y="2514600"/>
            <a:ext cx="1790700" cy="424859"/>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bwMode="auto">
          <a:xfrm>
            <a:off x="609600" y="3429000"/>
            <a:ext cx="990600" cy="1714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4" name="Rectangle 3"/>
          <p:cNvSpPr/>
          <p:nvPr/>
        </p:nvSpPr>
        <p:spPr bwMode="auto">
          <a:xfrm>
            <a:off x="6858000" y="3962400"/>
            <a:ext cx="381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5" name="Rectangle 4"/>
          <p:cNvSpPr/>
          <p:nvPr/>
        </p:nvSpPr>
        <p:spPr bwMode="auto">
          <a:xfrm>
            <a:off x="6858000" y="4495800"/>
            <a:ext cx="3810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6" name="Rectangle 5"/>
          <p:cNvSpPr/>
          <p:nvPr/>
        </p:nvSpPr>
        <p:spPr bwMode="auto">
          <a:xfrm>
            <a:off x="6934200" y="3733800"/>
            <a:ext cx="304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7" name="Rectangle 6"/>
          <p:cNvSpPr/>
          <p:nvPr/>
        </p:nvSpPr>
        <p:spPr bwMode="auto">
          <a:xfrm>
            <a:off x="6858000" y="4267200"/>
            <a:ext cx="381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38006725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4975" y="187325"/>
            <a:ext cx="8556625" cy="1108075"/>
          </a:xfrm>
        </p:spPr>
        <p:txBody>
          <a:bodyPr/>
          <a:lstStyle/>
          <a:p>
            <a:pPr eaLnBrk="1" hangingPunct="1"/>
            <a:r>
              <a:rPr lang="en-US" smtClean="0"/>
              <a:t>Commercial Card Expense Reporting (CCER)</a:t>
            </a:r>
          </a:p>
        </p:txBody>
      </p:sp>
      <p:sp>
        <p:nvSpPr>
          <p:cNvPr id="15363" name="Rectangle 3"/>
          <p:cNvSpPr>
            <a:spLocks noGrp="1" noChangeArrowheads="1"/>
          </p:cNvSpPr>
          <p:nvPr>
            <p:ph idx="1"/>
          </p:nvPr>
        </p:nvSpPr>
        <p:spPr>
          <a:xfrm>
            <a:off x="609600" y="1219200"/>
            <a:ext cx="7848600" cy="5334000"/>
          </a:xfrm>
        </p:spPr>
        <p:txBody>
          <a:bodyPr/>
          <a:lstStyle/>
          <a:p>
            <a:pPr eaLnBrk="1" hangingPunct="1">
              <a:lnSpc>
                <a:spcPct val="110000"/>
              </a:lnSpc>
              <a:buFont typeface="Wingdings" pitchFamily="2" charset="2"/>
              <a:buNone/>
            </a:pPr>
            <a:r>
              <a:rPr lang="en-US" sz="1800" dirty="0" smtClean="0">
                <a:solidFill>
                  <a:srgbClr val="BB0826"/>
                </a:solidFill>
              </a:rPr>
              <a:t>What is it?</a:t>
            </a:r>
          </a:p>
          <a:p>
            <a:pPr eaLnBrk="1" hangingPunct="1">
              <a:lnSpc>
                <a:spcPct val="110000"/>
              </a:lnSpc>
            </a:pPr>
            <a:r>
              <a:rPr lang="en-US" sz="1600" dirty="0" smtClean="0"/>
              <a:t>CCER is an internet reporting solution that allows on-line access to your card transactions at any time, from any location. It is accessed via Wells Fargo’s secure </a:t>
            </a:r>
            <a:r>
              <a:rPr lang="en-US" sz="1600" i="1" dirty="0"/>
              <a:t>Commercial Electronic Office</a:t>
            </a:r>
            <a:r>
              <a:rPr lang="en-US" sz="1600" i="1" baseline="30000" dirty="0"/>
              <a:t>®</a:t>
            </a:r>
            <a:r>
              <a:rPr lang="en-US" sz="1600" i="1" dirty="0"/>
              <a:t> </a:t>
            </a:r>
            <a:r>
              <a:rPr lang="en-US" sz="1600" dirty="0"/>
              <a:t>(</a:t>
            </a:r>
            <a:r>
              <a:rPr lang="en-US" sz="1600" i="1" dirty="0"/>
              <a:t>CEO</a:t>
            </a:r>
            <a:r>
              <a:rPr lang="en-US" sz="1600" i="1" baseline="30000" dirty="0"/>
              <a:t>®</a:t>
            </a:r>
            <a:r>
              <a:rPr lang="en-US" sz="1600" dirty="0"/>
              <a:t>) </a:t>
            </a:r>
            <a:r>
              <a:rPr lang="en-US" sz="1600" dirty="0" smtClean="0"/>
              <a:t>portal.</a:t>
            </a:r>
          </a:p>
          <a:p>
            <a:pPr eaLnBrk="1" hangingPunct="1">
              <a:lnSpc>
                <a:spcPct val="110000"/>
              </a:lnSpc>
            </a:pPr>
            <a:endParaRPr lang="en-US" sz="1000" dirty="0" smtClean="0"/>
          </a:p>
          <a:p>
            <a:pPr eaLnBrk="1" hangingPunct="1">
              <a:lnSpc>
                <a:spcPct val="110000"/>
              </a:lnSpc>
              <a:buFont typeface="Wingdings" pitchFamily="2" charset="2"/>
              <a:buNone/>
            </a:pPr>
            <a:r>
              <a:rPr lang="en-US" sz="1800" dirty="0" smtClean="0">
                <a:solidFill>
                  <a:srgbClr val="BB0826"/>
                </a:solidFill>
              </a:rPr>
              <a:t>Cardholders can:</a:t>
            </a:r>
          </a:p>
          <a:p>
            <a:pPr eaLnBrk="1" hangingPunct="1">
              <a:lnSpc>
                <a:spcPct val="110000"/>
              </a:lnSpc>
            </a:pPr>
            <a:r>
              <a:rPr lang="en-US" sz="1600" dirty="0" smtClean="0"/>
              <a:t>Review/reclassify transactions</a:t>
            </a:r>
          </a:p>
          <a:p>
            <a:pPr eaLnBrk="1" hangingPunct="1">
              <a:lnSpc>
                <a:spcPct val="110000"/>
              </a:lnSpc>
            </a:pPr>
            <a:r>
              <a:rPr lang="en-US" sz="1600" dirty="0" smtClean="0"/>
              <a:t>Input a business description for all transactions</a:t>
            </a:r>
          </a:p>
          <a:p>
            <a:pPr eaLnBrk="1" hangingPunct="1">
              <a:lnSpc>
                <a:spcPct val="110000"/>
              </a:lnSpc>
            </a:pPr>
            <a:r>
              <a:rPr lang="en-US" sz="1600" dirty="0" smtClean="0"/>
              <a:t>Split transactions</a:t>
            </a:r>
          </a:p>
          <a:p>
            <a:pPr eaLnBrk="1" hangingPunct="1">
              <a:lnSpc>
                <a:spcPct val="110000"/>
              </a:lnSpc>
            </a:pPr>
            <a:endParaRPr lang="en-US" sz="1200" dirty="0" smtClean="0"/>
          </a:p>
          <a:p>
            <a:pPr eaLnBrk="1" hangingPunct="1">
              <a:lnSpc>
                <a:spcPct val="110000"/>
              </a:lnSpc>
              <a:buFont typeface="Wingdings" pitchFamily="2" charset="2"/>
              <a:buNone/>
            </a:pPr>
            <a:r>
              <a:rPr lang="en-US" sz="1800" dirty="0" smtClean="0">
                <a:solidFill>
                  <a:srgbClr val="BB0826"/>
                </a:solidFill>
              </a:rPr>
              <a:t>Approvers can:</a:t>
            </a:r>
          </a:p>
          <a:p>
            <a:pPr eaLnBrk="1" hangingPunct="1">
              <a:lnSpc>
                <a:spcPct val="110000"/>
              </a:lnSpc>
            </a:pPr>
            <a:r>
              <a:rPr lang="en-US" sz="1600" dirty="0" smtClean="0"/>
              <a:t>Review/approve cardholder statements </a:t>
            </a:r>
          </a:p>
          <a:p>
            <a:pPr eaLnBrk="1" hangingPunct="1">
              <a:lnSpc>
                <a:spcPct val="110000"/>
              </a:lnSpc>
            </a:pPr>
            <a:r>
              <a:rPr lang="en-US" sz="1600" dirty="0" smtClean="0"/>
              <a:t>View statement summary reports</a:t>
            </a:r>
          </a:p>
        </p:txBody>
      </p:sp>
      <p:sp>
        <p:nvSpPr>
          <p:cNvPr id="15364" name="Slide Number Placeholder 3"/>
          <p:cNvSpPr>
            <a:spLocks noGrp="1"/>
          </p:cNvSpPr>
          <p:nvPr>
            <p:ph type="sldNum" sz="quarter" idx="10"/>
          </p:nvPr>
        </p:nvSpPr>
        <p:spPr>
          <a:noFill/>
        </p:spPr>
        <p:txBody>
          <a:bodyPr/>
          <a:lstStyle/>
          <a:p>
            <a:fld id="{1E509471-B0B1-4E0A-A4FA-6D32F8774529}" type="slidenum">
              <a:rPr lang="en-US" smtClean="0">
                <a:solidFill>
                  <a:srgbClr val="000000"/>
                </a:solidFill>
                <a:ea typeface="ＭＳ Ｐゴシック"/>
                <a:cs typeface="ＭＳ Ｐゴシック"/>
              </a:rPr>
              <a:pPr/>
              <a:t>2</a:t>
            </a:fld>
            <a:endParaRPr lang="en-US" dirty="0" smtClean="0">
              <a:solidFill>
                <a:srgbClr val="000000"/>
              </a:solidFill>
              <a:ea typeface="ＭＳ Ｐゴシック"/>
              <a:cs typeface="ＭＳ Ｐゴシック"/>
            </a:endParaRPr>
          </a:p>
        </p:txBody>
      </p:sp>
    </p:spTree>
    <p:extLst>
      <p:ext uri="{BB962C8B-B14F-4D97-AF65-F5344CB8AC3E}">
        <p14:creationId xmlns:p14="http://schemas.microsoft.com/office/powerpoint/2010/main" val="7625635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963613" y="3200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rgbClr val="000000"/>
              </a:solidFill>
              <a:latin typeface="Times New Roman" pitchFamily="18" charset="0"/>
            </a:endParaRPr>
          </a:p>
        </p:txBody>
      </p:sp>
      <p:sp>
        <p:nvSpPr>
          <p:cNvPr id="59395" name="Rectangle 4"/>
          <p:cNvSpPr>
            <a:spLocks noChangeArrowheads="1"/>
          </p:cNvSpPr>
          <p:nvPr/>
        </p:nvSpPr>
        <p:spPr bwMode="auto">
          <a:xfrm>
            <a:off x="3262313" y="3200400"/>
            <a:ext cx="184150" cy="461963"/>
          </a:xfrm>
          <a:prstGeom prst="rect">
            <a:avLst/>
          </a:prstGeom>
          <a:noFill/>
          <a:ln w="9525">
            <a:noFill/>
            <a:miter lim="800000"/>
            <a:headEnd/>
            <a:tailEnd/>
          </a:ln>
        </p:spPr>
        <p:txBody>
          <a:bodyPr wrap="none">
            <a:spAutoFit/>
          </a:bodyPr>
          <a:lstStyle/>
          <a:p>
            <a:pPr eaLnBrk="0" hangingPunct="0"/>
            <a:endParaRPr lang="en-US" sz="2400">
              <a:solidFill>
                <a:srgbClr val="000000"/>
              </a:solidFill>
              <a:latin typeface="Times New Roman" pitchFamily="18" charset="0"/>
            </a:endParaRPr>
          </a:p>
        </p:txBody>
      </p:sp>
      <p:sp>
        <p:nvSpPr>
          <p:cNvPr id="59396" name="Text Box 6"/>
          <p:cNvSpPr txBox="1">
            <a:spLocks noChangeArrowheads="1"/>
          </p:cNvSpPr>
          <p:nvPr/>
        </p:nvSpPr>
        <p:spPr bwMode="auto">
          <a:xfrm>
            <a:off x="344678" y="6096000"/>
            <a:ext cx="8454644" cy="457200"/>
          </a:xfrm>
          <a:prstGeom prst="rect">
            <a:avLst/>
          </a:prstGeom>
          <a:noFill/>
          <a:ln w="9525">
            <a:noFill/>
            <a:miter lim="800000"/>
            <a:headEnd/>
            <a:tailEnd/>
          </a:ln>
        </p:spPr>
        <p:txBody>
          <a:bodyPr/>
          <a:lstStyle/>
          <a:p>
            <a:pPr eaLnBrk="0" hangingPunct="0">
              <a:spcBef>
                <a:spcPct val="50000"/>
              </a:spcBef>
            </a:pPr>
            <a:r>
              <a:rPr lang="en-US" dirty="0" smtClean="0">
                <a:solidFill>
                  <a:srgbClr val="000000"/>
                </a:solidFill>
              </a:rPr>
              <a:t>Approvers </a:t>
            </a:r>
            <a:r>
              <a:rPr lang="en-US" dirty="0">
                <a:solidFill>
                  <a:srgbClr val="000000"/>
                </a:solidFill>
              </a:rPr>
              <a:t>can view activity for any cardholder that rolls up to them for approval</a:t>
            </a:r>
          </a:p>
        </p:txBody>
      </p:sp>
      <p:sp>
        <p:nvSpPr>
          <p:cNvPr id="59397" name="Slide Number Placeholder 6"/>
          <p:cNvSpPr>
            <a:spLocks noGrp="1"/>
          </p:cNvSpPr>
          <p:nvPr>
            <p:ph type="sldNum" sz="quarter" idx="10"/>
          </p:nvPr>
        </p:nvSpPr>
        <p:spPr>
          <a:noFill/>
        </p:spPr>
        <p:txBody>
          <a:bodyPr/>
          <a:lstStyle/>
          <a:p>
            <a:fld id="{3DB612F4-B9FE-4D8E-A9E7-C7A0D70B1639}" type="slidenum">
              <a:rPr lang="en-US" smtClean="0">
                <a:solidFill>
                  <a:srgbClr val="000000"/>
                </a:solidFill>
                <a:ea typeface="ＭＳ Ｐゴシック"/>
                <a:cs typeface="ＭＳ Ｐゴシック"/>
              </a:rPr>
              <a:pPr/>
              <a:t>20</a:t>
            </a:fld>
            <a:endParaRPr lang="en-US" smtClean="0">
              <a:solidFill>
                <a:srgbClr val="000000"/>
              </a:solidFill>
              <a:ea typeface="ＭＳ Ｐゴシック"/>
              <a:cs typeface="ＭＳ Ｐゴシック"/>
            </a:endParaRPr>
          </a:p>
        </p:txBody>
      </p:sp>
      <p:sp>
        <p:nvSpPr>
          <p:cNvPr id="10" name="Title 1"/>
          <p:cNvSpPr txBox="1">
            <a:spLocks/>
          </p:cNvSpPr>
          <p:nvPr>
            <p:custDataLst>
              <p:tags r:id="rId1"/>
            </p:custDataLst>
          </p:nvPr>
        </p:nvSpPr>
        <p:spPr>
          <a:xfrm>
            <a:off x="457200" y="274638"/>
            <a:ext cx="8229600" cy="1143000"/>
          </a:xfrm>
          <a:prstGeom prst="rect">
            <a:avLst/>
          </a:prstGeom>
        </p:spPr>
        <p:txBody>
          <a:bodyPr/>
          <a:lst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a:lstStyle>
          <a:p>
            <a:r>
              <a:rPr lang="en-US" kern="0" dirty="0" smtClean="0"/>
              <a:t>Manage Statements</a:t>
            </a:r>
            <a:r>
              <a:rPr lang="en-US" sz="2000" kern="0" dirty="0" smtClean="0">
                <a:solidFill>
                  <a:srgbClr val="000000"/>
                </a:solidFill>
                <a:latin typeface="Verdana"/>
              </a:rPr>
              <a:t/>
            </a:r>
            <a:br>
              <a:rPr lang="en-US" sz="2000" kern="0" dirty="0" smtClean="0">
                <a:solidFill>
                  <a:srgbClr val="000000"/>
                </a:solidFill>
                <a:latin typeface="Verdana"/>
              </a:rPr>
            </a:br>
            <a:r>
              <a:rPr lang="en-US" sz="1600" kern="0" dirty="0" smtClean="0">
                <a:solidFill>
                  <a:srgbClr val="000000"/>
                </a:solidFill>
                <a:latin typeface="Verdana"/>
              </a:rPr>
              <a:t>View Cycle-to-Date Transactions</a:t>
            </a:r>
            <a:endParaRPr lang="en-US" sz="1600" kern="0" dirty="0">
              <a:solidFill>
                <a:srgbClr val="000000"/>
              </a:solidFill>
              <a:latin typeface="Verdana"/>
            </a:endParaRPr>
          </a:p>
        </p:txBody>
      </p:sp>
      <p:sp>
        <p:nvSpPr>
          <p:cNvPr id="3" name="Rectangle 2"/>
          <p:cNvSpPr/>
          <p:nvPr/>
        </p:nvSpPr>
        <p:spPr bwMode="auto">
          <a:xfrm>
            <a:off x="1905000" y="3228747"/>
            <a:ext cx="914400" cy="1240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12273"/>
          <a:stretch/>
        </p:blipFill>
        <p:spPr bwMode="auto">
          <a:xfrm>
            <a:off x="433176" y="1600200"/>
            <a:ext cx="8253624" cy="394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4320778" y="2971800"/>
            <a:ext cx="502444"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9" name="Rectangle 8"/>
          <p:cNvSpPr/>
          <p:nvPr>
            <p:custDataLst>
              <p:tags r:id="rId2"/>
            </p:custDataLst>
          </p:nvPr>
        </p:nvSpPr>
        <p:spPr>
          <a:xfrm>
            <a:off x="3262311" y="2667000"/>
            <a:ext cx="1560909" cy="59497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533400" y="2667000"/>
            <a:ext cx="9144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
        <p:nvSpPr>
          <p:cNvPr id="8" name="Rectangle 7"/>
          <p:cNvSpPr/>
          <p:nvPr/>
        </p:nvSpPr>
        <p:spPr bwMode="auto">
          <a:xfrm>
            <a:off x="3038475" y="4457700"/>
            <a:ext cx="1371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600487876"/>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5715000"/>
            <a:ext cx="4114800" cy="784830"/>
          </a:xfrm>
          <a:prstGeom prst="rect">
            <a:avLst/>
          </a:prstGeom>
          <a:noFill/>
          <a:ln w="9525">
            <a:noFill/>
            <a:miter lim="800000"/>
            <a:headEnd/>
            <a:tailEnd/>
          </a:ln>
        </p:spPr>
        <p:txBody>
          <a:bodyPr>
            <a:spAutoFit/>
          </a:bodyPr>
          <a:lstStyle/>
          <a:p>
            <a:pPr marL="285750" indent="-285750">
              <a:spcBef>
                <a:spcPct val="50000"/>
              </a:spcBef>
              <a:buFont typeface="Wingdings" panose="05000000000000000000" pitchFamily="2" charset="2"/>
              <a:buChar char="§"/>
            </a:pPr>
            <a:r>
              <a:rPr lang="en-US" sz="1800" dirty="0" smtClean="0">
                <a:solidFill>
                  <a:srgbClr val="000000"/>
                </a:solidFill>
              </a:rPr>
              <a:t>View </a:t>
            </a:r>
            <a:r>
              <a:rPr lang="en-US" sz="1800" dirty="0">
                <a:solidFill>
                  <a:srgbClr val="000000"/>
                </a:solidFill>
              </a:rPr>
              <a:t>transaction details </a:t>
            </a:r>
          </a:p>
          <a:p>
            <a:pPr marL="285750" indent="-285750">
              <a:spcBef>
                <a:spcPct val="50000"/>
              </a:spcBef>
              <a:buFont typeface="Wingdings" panose="05000000000000000000" pitchFamily="2" charset="2"/>
              <a:buChar char="§"/>
            </a:pPr>
            <a:r>
              <a:rPr lang="en-US" sz="1800" dirty="0" smtClean="0">
                <a:solidFill>
                  <a:srgbClr val="000000"/>
                </a:solidFill>
              </a:rPr>
              <a:t>Make </a:t>
            </a:r>
            <a:r>
              <a:rPr lang="en-US" sz="1800" dirty="0">
                <a:solidFill>
                  <a:srgbClr val="000000"/>
                </a:solidFill>
              </a:rPr>
              <a:t>changes if necessary</a:t>
            </a:r>
          </a:p>
        </p:txBody>
      </p:sp>
      <p:sp>
        <p:nvSpPr>
          <p:cNvPr id="60419" name="Title 5"/>
          <p:cNvSpPr>
            <a:spLocks noGrp="1"/>
          </p:cNvSpPr>
          <p:nvPr>
            <p:ph type="title"/>
          </p:nvPr>
        </p:nvSpPr>
        <p:spPr/>
        <p:txBody>
          <a:bodyPr/>
          <a:lstStyle/>
          <a:p>
            <a:pPr eaLnBrk="1" hangingPunct="1"/>
            <a:r>
              <a:rPr lang="en-US" smtClean="0"/>
              <a:t>View reclassifications</a:t>
            </a:r>
          </a:p>
        </p:txBody>
      </p:sp>
      <p:sp>
        <p:nvSpPr>
          <p:cNvPr id="60420" name="Slide Number Placeholder 4"/>
          <p:cNvSpPr>
            <a:spLocks noGrp="1"/>
          </p:cNvSpPr>
          <p:nvPr>
            <p:ph type="sldNum" sz="quarter" idx="10"/>
          </p:nvPr>
        </p:nvSpPr>
        <p:spPr>
          <a:noFill/>
        </p:spPr>
        <p:txBody>
          <a:bodyPr/>
          <a:lstStyle/>
          <a:p>
            <a:fld id="{E787AD96-7CED-4CB5-8359-BBB004C6D7CE}" type="slidenum">
              <a:rPr lang="en-US" smtClean="0">
                <a:solidFill>
                  <a:srgbClr val="000000"/>
                </a:solidFill>
                <a:ea typeface="ＭＳ Ｐゴシック"/>
                <a:cs typeface="ＭＳ Ｐゴシック"/>
              </a:rPr>
              <a:pPr/>
              <a:t>21</a:t>
            </a:fld>
            <a:endParaRPr lang="en-US" smtClean="0">
              <a:solidFill>
                <a:srgbClr val="000000"/>
              </a:solidFill>
              <a:ea typeface="ＭＳ Ｐゴシック"/>
              <a:cs typeface="ＭＳ Ｐゴシック"/>
            </a:endParaRPr>
          </a:p>
        </p:txBody>
      </p:sp>
      <p:pic>
        <p:nvPicPr>
          <p:cNvPr id="60422" name="Picture 7"/>
          <p:cNvPicPr>
            <a:picLocks noChangeAspect="1" noChangeArrowheads="1"/>
          </p:cNvPicPr>
          <p:nvPr/>
        </p:nvPicPr>
        <p:blipFill rotWithShape="1">
          <a:blip r:embed="rId2" cstate="print"/>
          <a:srcRect t="7527"/>
          <a:stretch/>
        </p:blipFill>
        <p:spPr bwMode="auto">
          <a:xfrm>
            <a:off x="609600" y="1295400"/>
            <a:ext cx="7162800" cy="3744913"/>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65770"/>
            <a:ext cx="609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43010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7"/>
          <p:cNvSpPr>
            <a:spLocks noGrp="1"/>
          </p:cNvSpPr>
          <p:nvPr>
            <p:ph type="title"/>
          </p:nvPr>
        </p:nvSpPr>
        <p:spPr/>
        <p:txBody>
          <a:bodyPr/>
          <a:lstStyle/>
          <a:p>
            <a:pPr eaLnBrk="1" hangingPunct="1"/>
            <a:r>
              <a:rPr lang="en-US" smtClean="0"/>
              <a:t>Statement approval</a:t>
            </a:r>
          </a:p>
        </p:txBody>
      </p:sp>
      <p:sp>
        <p:nvSpPr>
          <p:cNvPr id="61443" name="Slide Number Placeholder 4"/>
          <p:cNvSpPr>
            <a:spLocks noGrp="1"/>
          </p:cNvSpPr>
          <p:nvPr>
            <p:ph type="sldNum" sz="quarter" idx="10"/>
          </p:nvPr>
        </p:nvSpPr>
        <p:spPr>
          <a:noFill/>
        </p:spPr>
        <p:txBody>
          <a:bodyPr/>
          <a:lstStyle/>
          <a:p>
            <a:fld id="{E6300992-6382-40DB-9607-3ADE653FD008}" type="slidenum">
              <a:rPr lang="en-US" smtClean="0">
                <a:solidFill>
                  <a:srgbClr val="000000"/>
                </a:solidFill>
                <a:ea typeface="ＭＳ Ｐゴシック"/>
                <a:cs typeface="ＭＳ Ｐゴシック"/>
              </a:rPr>
              <a:pPr/>
              <a:t>22</a:t>
            </a:fld>
            <a:endParaRPr lang="en-US" smtClean="0">
              <a:solidFill>
                <a:srgbClr val="000000"/>
              </a:solidFill>
              <a:ea typeface="ＭＳ Ｐゴシック"/>
              <a:cs typeface="ＭＳ Ｐゴシック"/>
            </a:endParaRPr>
          </a:p>
        </p:txBody>
      </p:sp>
      <p:sp>
        <p:nvSpPr>
          <p:cNvPr id="61444" name="Rectangle 8"/>
          <p:cNvSpPr>
            <a:spLocks noChangeArrowheads="1"/>
          </p:cNvSpPr>
          <p:nvPr/>
        </p:nvSpPr>
        <p:spPr bwMode="auto">
          <a:xfrm>
            <a:off x="457200" y="5720715"/>
            <a:ext cx="8458200" cy="984885"/>
          </a:xfrm>
          <a:prstGeom prst="rect">
            <a:avLst/>
          </a:prstGeom>
          <a:noFill/>
          <a:ln w="9525">
            <a:noFill/>
            <a:miter lim="800000"/>
            <a:headEnd/>
            <a:tailEnd/>
          </a:ln>
        </p:spPr>
        <p:txBody>
          <a:bodyPr wrap="square">
            <a:spAutoFit/>
          </a:bodyPr>
          <a:lstStyle/>
          <a:p>
            <a:pPr marL="285750" indent="-285750" eaLnBrk="0" hangingPunct="0">
              <a:spcBef>
                <a:spcPts val="600"/>
              </a:spcBef>
              <a:spcAft>
                <a:spcPts val="600"/>
              </a:spcAft>
              <a:buFont typeface="Wingdings" panose="05000000000000000000" pitchFamily="2" charset="2"/>
              <a:buChar char="§"/>
            </a:pPr>
            <a:r>
              <a:rPr lang="en-US" dirty="0" smtClean="0">
                <a:solidFill>
                  <a:srgbClr val="000000"/>
                </a:solidFill>
              </a:rPr>
              <a:t>Review </a:t>
            </a:r>
            <a:r>
              <a:rPr lang="en-US" dirty="0">
                <a:solidFill>
                  <a:srgbClr val="000000"/>
                </a:solidFill>
              </a:rPr>
              <a:t>transaction detail, descriptions, receipts, and </a:t>
            </a:r>
            <a:r>
              <a:rPr lang="en-US" dirty="0" smtClean="0">
                <a:solidFill>
                  <a:srgbClr val="000000"/>
                </a:solidFill>
              </a:rPr>
              <a:t>make sure </a:t>
            </a:r>
            <a:r>
              <a:rPr lang="en-US" dirty="0">
                <a:solidFill>
                  <a:srgbClr val="000000"/>
                </a:solidFill>
              </a:rPr>
              <a:t>all are in compliance with company policy for </a:t>
            </a:r>
            <a:r>
              <a:rPr lang="en-US" dirty="0" smtClean="0">
                <a:solidFill>
                  <a:srgbClr val="000000"/>
                </a:solidFill>
              </a:rPr>
              <a:t>charges </a:t>
            </a:r>
            <a:endParaRPr lang="en-US" dirty="0">
              <a:solidFill>
                <a:srgbClr val="000000"/>
              </a:solidFill>
            </a:endParaRPr>
          </a:p>
          <a:p>
            <a:pPr marL="285750" indent="-285750" eaLnBrk="0" hangingPunct="0">
              <a:spcBef>
                <a:spcPts val="600"/>
              </a:spcBef>
              <a:spcAft>
                <a:spcPts val="600"/>
              </a:spcAft>
              <a:buFont typeface="Wingdings" panose="05000000000000000000" pitchFamily="2" charset="2"/>
              <a:buChar char="§"/>
            </a:pPr>
            <a:r>
              <a:rPr lang="en-US" dirty="0" smtClean="0">
                <a:solidFill>
                  <a:srgbClr val="000000"/>
                </a:solidFill>
              </a:rPr>
              <a:t>Approve </a:t>
            </a:r>
            <a:r>
              <a:rPr lang="en-US" dirty="0">
                <a:solidFill>
                  <a:srgbClr val="000000"/>
                </a:solidFill>
              </a:rPr>
              <a:t>the card expenses by clicking “approve statement”</a:t>
            </a:r>
          </a:p>
        </p:txBody>
      </p:sp>
      <p:pic>
        <p:nvPicPr>
          <p:cNvPr id="61445" name="Picture 7"/>
          <p:cNvPicPr>
            <a:picLocks noChangeAspect="1" noChangeArrowheads="1"/>
          </p:cNvPicPr>
          <p:nvPr/>
        </p:nvPicPr>
        <p:blipFill>
          <a:blip r:embed="rId3" cstate="print"/>
          <a:srcRect/>
          <a:stretch>
            <a:fillRect/>
          </a:stretch>
        </p:blipFill>
        <p:spPr bwMode="auto">
          <a:xfrm>
            <a:off x="457200" y="5257800"/>
            <a:ext cx="1847850" cy="342900"/>
          </a:xfrm>
          <a:prstGeom prst="rect">
            <a:avLst/>
          </a:prstGeom>
          <a:noFill/>
          <a:ln w="9525">
            <a:noFill/>
            <a:miter lim="800000"/>
            <a:headEnd/>
            <a:tailEnd/>
          </a:ln>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785379"/>
            <a:ext cx="6675120" cy="43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custDataLst>
              <p:tags r:id="rId1"/>
            </p:custDataLst>
          </p:nvPr>
        </p:nvSpPr>
        <p:spPr>
          <a:xfrm>
            <a:off x="914399" y="5238750"/>
            <a:ext cx="1390651" cy="3810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err="1" smtClean="0">
              <a:solidFill>
                <a:prstClr val="white"/>
              </a:solidFill>
            </a:endParaRPr>
          </a:p>
        </p:txBody>
      </p:sp>
      <p:sp>
        <p:nvSpPr>
          <p:cNvPr id="2" name="Rectangle 1"/>
          <p:cNvSpPr/>
          <p:nvPr/>
        </p:nvSpPr>
        <p:spPr bwMode="auto">
          <a:xfrm>
            <a:off x="1209675" y="785379"/>
            <a:ext cx="1190625" cy="205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extLst>
      <p:ext uri="{BB962C8B-B14F-4D97-AF65-F5344CB8AC3E}">
        <p14:creationId xmlns:p14="http://schemas.microsoft.com/office/powerpoint/2010/main" val="2335527542"/>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Slide Number Placeholder 6"/>
          <p:cNvSpPr>
            <a:spLocks noGrp="1"/>
          </p:cNvSpPr>
          <p:nvPr>
            <p:ph type="sldNum" sz="quarter" idx="10"/>
          </p:nvPr>
        </p:nvSpPr>
        <p:spPr/>
        <p:txBody>
          <a:bodyPr/>
          <a:lstStyle/>
          <a:p>
            <a:pPr>
              <a:defRPr/>
            </a:pPr>
            <a:fld id="{DDA26CCD-4403-42C8-87D7-6A1A19252ABE}" type="slidenum">
              <a:rPr lang="en-US" smtClean="0">
                <a:solidFill>
                  <a:srgbClr val="000000"/>
                </a:solidFill>
              </a:rPr>
              <a:pPr>
                <a:defRPr/>
              </a:pPr>
              <a:t>23</a:t>
            </a:fld>
            <a:endParaRPr lang="en-US" smtClean="0">
              <a:solidFill>
                <a:srgbClr val="000000"/>
              </a:solidFill>
            </a:endParaRPr>
          </a:p>
        </p:txBody>
      </p:sp>
      <p:sp>
        <p:nvSpPr>
          <p:cNvPr id="6" name="Rectangle 5"/>
          <p:cNvSpPr>
            <a:spLocks noChangeArrowheads="1"/>
          </p:cNvSpPr>
          <p:nvPr/>
        </p:nvSpPr>
        <p:spPr bwMode="auto">
          <a:xfrm>
            <a:off x="634178" y="6382951"/>
            <a:ext cx="7439025" cy="307777"/>
          </a:xfrm>
          <a:prstGeom prst="rect">
            <a:avLst/>
          </a:prstGeom>
          <a:noFill/>
          <a:ln w="9525">
            <a:noFill/>
            <a:miter lim="800000"/>
            <a:headEnd/>
            <a:tailEnd/>
          </a:ln>
        </p:spPr>
        <p:txBody>
          <a:bodyPr wrap="square">
            <a:spAutoFit/>
          </a:bodyPr>
          <a:lstStyle/>
          <a:p>
            <a:pPr eaLnBrk="0" hangingPunct="0">
              <a:defRPr/>
            </a:pPr>
            <a:r>
              <a:rPr lang="en-US" sz="1400" dirty="0">
                <a:solidFill>
                  <a:srgbClr val="080808"/>
                </a:solidFill>
                <a:latin typeface="Verdana"/>
                <a:ea typeface="MS PGothic" pitchFamily="34" charset="-128"/>
                <a:cs typeface="+mn-cs"/>
              </a:rPr>
              <a:t>Statement summary report showing cardholder statements over period of time </a:t>
            </a:r>
          </a:p>
        </p:txBody>
      </p:sp>
      <p:sp>
        <p:nvSpPr>
          <p:cNvPr id="8" name="Title 1"/>
          <p:cNvSpPr txBox="1">
            <a:spLocks/>
          </p:cNvSpPr>
          <p:nvPr/>
        </p:nvSpPr>
        <p:spPr>
          <a:xfrm>
            <a:off x="434975" y="187325"/>
            <a:ext cx="8255000" cy="1108075"/>
          </a:xfrm>
          <a:prstGeom prst="rect">
            <a:avLst/>
          </a:prstGeom>
        </p:spPr>
        <p:txBody>
          <a:bodyPr/>
          <a:lstStyle/>
          <a:p>
            <a:pPr eaLnBrk="0" hangingPunct="0">
              <a:lnSpc>
                <a:spcPct val="105000"/>
              </a:lnSpc>
              <a:defRPr/>
            </a:pPr>
            <a:r>
              <a:rPr lang="en-US" sz="3200" kern="0" dirty="0">
                <a:solidFill>
                  <a:srgbClr val="BB0826"/>
                </a:solidFill>
                <a:latin typeface="Georgia"/>
              </a:rPr>
              <a:t>Reports – statement </a:t>
            </a:r>
            <a:r>
              <a:rPr lang="en-US" sz="3200" kern="0" dirty="0" smtClean="0">
                <a:solidFill>
                  <a:srgbClr val="BB0826"/>
                </a:solidFill>
                <a:latin typeface="Georgia"/>
              </a:rPr>
              <a:t>summary</a:t>
            </a:r>
          </a:p>
          <a:p>
            <a:pPr eaLnBrk="0" hangingPunct="0">
              <a:lnSpc>
                <a:spcPct val="105000"/>
              </a:lnSpc>
              <a:defRPr/>
            </a:pPr>
            <a:r>
              <a:rPr lang="en-US" kern="0" dirty="0" smtClean="0">
                <a:solidFill>
                  <a:srgbClr val="000000"/>
                </a:solidFill>
                <a:latin typeface="Verdana"/>
              </a:rPr>
              <a:t>Approver option – review up to </a:t>
            </a:r>
            <a:r>
              <a:rPr lang="en-US" b="1" kern="0" dirty="0" smtClean="0">
                <a:solidFill>
                  <a:srgbClr val="000000"/>
                </a:solidFill>
                <a:latin typeface="Verdana"/>
              </a:rPr>
              <a:t>12</a:t>
            </a:r>
            <a:r>
              <a:rPr lang="en-US" kern="0" dirty="0" smtClean="0">
                <a:solidFill>
                  <a:srgbClr val="000000"/>
                </a:solidFill>
                <a:latin typeface="Verdana"/>
              </a:rPr>
              <a:t> statement cycles</a:t>
            </a:r>
            <a:endParaRPr lang="en-US" kern="0" dirty="0">
              <a:solidFill>
                <a:srgbClr val="000000"/>
              </a:solidFill>
              <a:latin typeface="Verdana"/>
            </a:endParaRPr>
          </a:p>
        </p:txBody>
      </p:sp>
      <p:pic>
        <p:nvPicPr>
          <p:cNvPr id="11" name="Picture 2"/>
          <p:cNvPicPr>
            <a:picLocks noChangeAspect="1" noChangeArrowheads="1"/>
          </p:cNvPicPr>
          <p:nvPr/>
        </p:nvPicPr>
        <p:blipFill rotWithShape="1">
          <a:blip r:embed="rId4" cstate="print"/>
          <a:srcRect b="3495"/>
          <a:stretch/>
        </p:blipFill>
        <p:spPr bwMode="auto">
          <a:xfrm>
            <a:off x="533400" y="1062482"/>
            <a:ext cx="7640582" cy="5262118"/>
          </a:xfrm>
          <a:prstGeom prst="rect">
            <a:avLst/>
          </a:prstGeom>
          <a:noFill/>
          <a:ln w="9525">
            <a:solidFill>
              <a:schemeClr val="bg1">
                <a:lumMod val="50000"/>
              </a:schemeClr>
            </a:solidFill>
            <a:miter lim="800000"/>
            <a:headEnd/>
            <a:tailEnd/>
          </a:ln>
        </p:spPr>
      </p:pic>
      <p:sp>
        <p:nvSpPr>
          <p:cNvPr id="10" name="Oval 9"/>
          <p:cNvSpPr/>
          <p:nvPr>
            <p:custDataLst>
              <p:tags r:id="rId1"/>
            </p:custDataLst>
          </p:nvPr>
        </p:nvSpPr>
        <p:spPr>
          <a:xfrm>
            <a:off x="7362594" y="1905000"/>
            <a:ext cx="990600" cy="3048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sp>
        <p:nvSpPr>
          <p:cNvPr id="7" name="Rectangle 6"/>
          <p:cNvSpPr/>
          <p:nvPr>
            <p:custDataLst>
              <p:tags r:id="rId2"/>
            </p:custDataLst>
          </p:nvPr>
        </p:nvSpPr>
        <p:spPr>
          <a:xfrm>
            <a:off x="553704" y="1995746"/>
            <a:ext cx="1579895" cy="2286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0167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7"/>
          <p:cNvSpPr>
            <a:spLocks noGrp="1"/>
          </p:cNvSpPr>
          <p:nvPr>
            <p:ph type="sldNum" sz="quarter" idx="10"/>
          </p:nvPr>
        </p:nvSpPr>
        <p:spPr>
          <a:noFill/>
        </p:spPr>
        <p:txBody>
          <a:bodyPr/>
          <a:lstStyle/>
          <a:p>
            <a:fld id="{D199BF6D-D8B1-42B4-84FF-4FE2CAB97D8F}" type="slidenum">
              <a:rPr lang="en-US" smtClean="0">
                <a:solidFill>
                  <a:srgbClr val="000000"/>
                </a:solidFill>
                <a:ea typeface="ＭＳ Ｐゴシック"/>
                <a:cs typeface="ＭＳ Ｐゴシック"/>
              </a:rPr>
              <a:pPr/>
              <a:t>24</a:t>
            </a:fld>
            <a:endParaRPr lang="en-US" smtClean="0">
              <a:solidFill>
                <a:srgbClr val="000000"/>
              </a:solidFill>
              <a:ea typeface="ＭＳ Ｐゴシック"/>
              <a:cs typeface="ＭＳ Ｐゴシック"/>
            </a:endParaRPr>
          </a:p>
        </p:txBody>
      </p:sp>
      <p:sp>
        <p:nvSpPr>
          <p:cNvPr id="63497" name="Title 7"/>
          <p:cNvSpPr>
            <a:spLocks noGrp="1"/>
          </p:cNvSpPr>
          <p:nvPr>
            <p:ph type="title"/>
          </p:nvPr>
        </p:nvSpPr>
        <p:spPr/>
        <p:txBody>
          <a:bodyPr/>
          <a:lstStyle/>
          <a:p>
            <a:pPr eaLnBrk="1" hangingPunct="1"/>
            <a:r>
              <a:rPr lang="en-US" dirty="0" smtClean="0"/>
              <a:t>Reports – offline</a:t>
            </a:r>
            <a:br>
              <a:rPr lang="en-US" dirty="0" smtClean="0"/>
            </a:br>
            <a:r>
              <a:rPr lang="en-US" sz="1600" dirty="0" smtClean="0">
                <a:solidFill>
                  <a:schemeClr val="tx1"/>
                </a:solidFill>
                <a:latin typeface="+mn-lt"/>
              </a:rPr>
              <a:t>Approver option – Create New Report</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863141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custDataLst>
              <p:tags r:id="rId1"/>
            </p:custDataLst>
          </p:nvPr>
        </p:nvSpPr>
        <p:spPr>
          <a:xfrm>
            <a:off x="381000" y="2133600"/>
            <a:ext cx="1066800" cy="228600"/>
          </a:xfrm>
          <a:prstGeom prst="rect">
            <a:avLst/>
          </a:prstGeom>
          <a:noFill/>
          <a:ln w="57150">
            <a:solidFill>
              <a:srgbClr val="739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4114800"/>
            <a:ext cx="7010400" cy="252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custDataLst>
              <p:tags r:id="rId2"/>
            </p:custDataLst>
          </p:nvPr>
        </p:nvSpPr>
        <p:spPr>
          <a:xfrm>
            <a:off x="8164685" y="1524000"/>
            <a:ext cx="838200" cy="4572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err="1" smtClean="0">
              <a:solidFill>
                <a:srgbClr val="FFFFFF"/>
              </a:solidFill>
            </a:endParaRPr>
          </a:p>
        </p:txBody>
      </p:sp>
      <p:sp>
        <p:nvSpPr>
          <p:cNvPr id="2" name="TextBox 1"/>
          <p:cNvSpPr txBox="1"/>
          <p:nvPr/>
        </p:nvSpPr>
        <p:spPr>
          <a:xfrm>
            <a:off x="7566371" y="4120932"/>
            <a:ext cx="1436514" cy="2462213"/>
          </a:xfrm>
          <a:prstGeom prst="rect">
            <a:avLst/>
          </a:prstGeom>
          <a:noFill/>
        </p:spPr>
        <p:txBody>
          <a:bodyPr wrap="square" rtlCol="0">
            <a:spAutoFit/>
          </a:bodyPr>
          <a:lstStyle/>
          <a:p>
            <a:pPr eaLnBrk="1" hangingPunct="1"/>
            <a:r>
              <a:rPr lang="en-US" sz="1400" dirty="0" smtClean="0">
                <a:solidFill>
                  <a:srgbClr val="000000"/>
                </a:solidFill>
              </a:rPr>
              <a:t>View &amp; Print (PDF) or Download report data to Excel</a:t>
            </a:r>
          </a:p>
          <a:p>
            <a:pPr eaLnBrk="1" hangingPunct="1"/>
            <a:endParaRPr lang="en-US" sz="1400" dirty="0">
              <a:solidFill>
                <a:srgbClr val="000000"/>
              </a:solidFill>
            </a:endParaRPr>
          </a:p>
          <a:p>
            <a:pPr eaLnBrk="1" hangingPunct="1"/>
            <a:r>
              <a:rPr lang="en-US" sz="1400" dirty="0" smtClean="0">
                <a:solidFill>
                  <a:srgbClr val="000000"/>
                </a:solidFill>
              </a:rPr>
              <a:t>Approver will receive an email when the report is ready to view</a:t>
            </a:r>
            <a:endParaRPr lang="en-US" sz="1400" dirty="0">
              <a:solidFill>
                <a:srgbClr val="000000"/>
              </a:solidFill>
            </a:endParaRPr>
          </a:p>
        </p:txBody>
      </p:sp>
      <p:cxnSp>
        <p:nvCxnSpPr>
          <p:cNvPr id="4" name="Straight Arrow Connector 3"/>
          <p:cNvCxnSpPr/>
          <p:nvPr/>
        </p:nvCxnSpPr>
        <p:spPr bwMode="auto">
          <a:xfrm flipV="1">
            <a:off x="8267338" y="3810000"/>
            <a:ext cx="0" cy="381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7" name="Oval 16"/>
          <p:cNvSpPr/>
          <p:nvPr>
            <p:custDataLst>
              <p:tags r:id="rId3"/>
            </p:custDataLst>
          </p:nvPr>
        </p:nvSpPr>
        <p:spPr>
          <a:xfrm>
            <a:off x="2590800" y="6122567"/>
            <a:ext cx="762000" cy="457200"/>
          </a:xfrm>
          <a:prstGeom prst="ellipse">
            <a:avLst/>
          </a:prstGeom>
          <a:noFill/>
          <a:ln w="63500">
            <a:solidFill>
              <a:srgbClr val="688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err="1" smtClean="0">
              <a:solidFill>
                <a:srgbClr val="FFFFFF"/>
              </a:solidFill>
            </a:endParaRPr>
          </a:p>
        </p:txBody>
      </p:sp>
      <p:sp>
        <p:nvSpPr>
          <p:cNvPr id="19" name="Up Arrow 18"/>
          <p:cNvSpPr/>
          <p:nvPr>
            <p:custDataLst>
              <p:tags r:id="rId4"/>
            </p:custDataLst>
          </p:nvPr>
        </p:nvSpPr>
        <p:spPr>
          <a:xfrm rot="16200000">
            <a:off x="3857625" y="4743444"/>
            <a:ext cx="304800" cy="762000"/>
          </a:xfrm>
          <a:prstGeom prst="upArrow">
            <a:avLst>
              <a:gd name="adj1" fmla="val 50000"/>
              <a:gd name="adj2" fmla="val 83446"/>
            </a:avLst>
          </a:prstGeom>
          <a:solidFill>
            <a:srgbClr val="739600"/>
          </a:solidFill>
          <a:ln w="12700" cap="flat" cmpd="sng" algn="ctr">
            <a:solidFill>
              <a:schemeClr val="tx1"/>
            </a:solidFill>
            <a:prstDash val="solid"/>
          </a:ln>
          <a:effectLst/>
        </p:spPr>
        <p:txBody>
          <a:bodyPr rtlCol="0" anchor="ctr"/>
          <a:lstStyle/>
          <a:p>
            <a:pPr algn="ctr" eaLnBrk="1" fontAlgn="auto" hangingPunct="1">
              <a:spcBef>
                <a:spcPts val="0"/>
              </a:spcBef>
              <a:spcAft>
                <a:spcPts val="0"/>
              </a:spcAft>
            </a:pPr>
            <a:endParaRPr lang="en-US" sz="1800" kern="0" smtClean="0">
              <a:solidFill>
                <a:prstClr val="white"/>
              </a:solidFill>
              <a:latin typeface="Verdana"/>
            </a:endParaRPr>
          </a:p>
        </p:txBody>
      </p:sp>
    </p:spTree>
    <p:extLst>
      <p:ext uri="{BB962C8B-B14F-4D97-AF65-F5344CB8AC3E}">
        <p14:creationId xmlns:p14="http://schemas.microsoft.com/office/powerpoint/2010/main" val="1451900083"/>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34975" y="2306638"/>
            <a:ext cx="7335838" cy="611187"/>
          </a:xfrm>
        </p:spPr>
        <p:txBody>
          <a:bodyPr tIns="0"/>
          <a:lstStyle/>
          <a:p>
            <a:r>
              <a:rPr lang="en-US" sz="5000" smtClean="0"/>
              <a:t>Thank you!</a:t>
            </a:r>
          </a:p>
        </p:txBody>
      </p:sp>
      <p:sp>
        <p:nvSpPr>
          <p:cNvPr id="3" name="Rectangle 6"/>
          <p:cNvSpPr>
            <a:spLocks noChangeArrowheads="1"/>
          </p:cNvSpPr>
          <p:nvPr/>
        </p:nvSpPr>
        <p:spPr bwMode="auto">
          <a:xfrm>
            <a:off x="0" y="6613525"/>
            <a:ext cx="5172075" cy="244475"/>
          </a:xfrm>
          <a:prstGeom prst="rect">
            <a:avLst/>
          </a:prstGeom>
          <a:noFill/>
          <a:ln w="9525" algn="ctr">
            <a:noFill/>
            <a:miter lim="800000"/>
            <a:headEnd/>
            <a:tailEnd/>
          </a:ln>
        </p:spPr>
        <p:txBody>
          <a:bodyPr>
            <a:spAutoFit/>
          </a:bodyPr>
          <a:lstStyle/>
          <a:p>
            <a:r>
              <a:rPr lang="en-US" sz="1000" dirty="0"/>
              <a:t>© </a:t>
            </a:r>
            <a:r>
              <a:rPr lang="en-US" sz="1000" dirty="0" smtClean="0"/>
              <a:t>2016 </a:t>
            </a:r>
            <a:r>
              <a:rPr lang="en-US" sz="1000" dirty="0"/>
              <a:t>Wells Fargo Bank, N.A. All rights reserved. Confidential.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To get started</a:t>
            </a:r>
            <a:r>
              <a:rPr lang="en-US" sz="2000" dirty="0" smtClean="0">
                <a:solidFill>
                  <a:schemeClr val="tx1"/>
                </a:solidFill>
                <a:latin typeface="+mn-lt"/>
              </a:rPr>
              <a:t/>
            </a:r>
            <a:br>
              <a:rPr lang="en-US" sz="2000" dirty="0" smtClean="0">
                <a:solidFill>
                  <a:schemeClr val="tx1"/>
                </a:solidFill>
                <a:latin typeface="+mn-lt"/>
              </a:rPr>
            </a:br>
            <a:r>
              <a:rPr lang="en-US" sz="1600" dirty="0" smtClean="0">
                <a:solidFill>
                  <a:schemeClr val="tx1"/>
                </a:solidFill>
                <a:latin typeface="+mn-lt"/>
              </a:rPr>
              <a:t>After receiving your card…</a:t>
            </a:r>
            <a:endParaRPr lang="en-US" sz="1600" dirty="0">
              <a:solidFill>
                <a:schemeClr val="tx1"/>
              </a:solidFill>
              <a:latin typeface="+mn-lt"/>
            </a:endParaRPr>
          </a:p>
        </p:txBody>
      </p:sp>
      <p:sp>
        <p:nvSpPr>
          <p:cNvPr id="3" name="Content Placeholder 2"/>
          <p:cNvSpPr>
            <a:spLocks noGrp="1"/>
          </p:cNvSpPr>
          <p:nvPr>
            <p:ph idx="1"/>
            <p:custDataLst>
              <p:tags r:id="rId2"/>
            </p:custDataLst>
          </p:nvPr>
        </p:nvSpPr>
        <p:spPr>
          <a:xfrm>
            <a:off x="228600" y="3886200"/>
            <a:ext cx="8077200" cy="2209800"/>
          </a:xfrm>
        </p:spPr>
        <p:txBody>
          <a:bodyPr>
            <a:noAutofit/>
          </a:bodyPr>
          <a:lstStyle/>
          <a:p>
            <a:r>
              <a:rPr lang="en-US" sz="1600" dirty="0" smtClean="0">
                <a:cs typeface="Calibri" panose="020F0502020204030204" pitchFamily="34" charset="0"/>
              </a:rPr>
              <a:t>During activation you will be asked to create a customized Personal Identification Number (</a:t>
            </a:r>
            <a:r>
              <a:rPr lang="en-US" sz="1600" b="1" dirty="0" smtClean="0">
                <a:cs typeface="Calibri" panose="020F0502020204030204" pitchFamily="34" charset="0"/>
              </a:rPr>
              <a:t>PIN</a:t>
            </a:r>
            <a:r>
              <a:rPr lang="en-US" sz="1600" dirty="0" smtClean="0">
                <a:cs typeface="Calibri" panose="020F0502020204030204" pitchFamily="34" charset="0"/>
              </a:rPr>
              <a:t>) </a:t>
            </a:r>
          </a:p>
          <a:p>
            <a:r>
              <a:rPr lang="en-US" sz="1600" dirty="0" smtClean="0"/>
              <a:t>Sign the back of your card</a:t>
            </a:r>
          </a:p>
          <a:p>
            <a:r>
              <a:rPr lang="en-US" sz="1600" dirty="0" smtClean="0"/>
              <a:t>Record the Wells Fargo Customer Service number (1-800-932-0036) located on the back of your card in your mobile device, or address book</a:t>
            </a:r>
          </a:p>
          <a:p>
            <a:r>
              <a:rPr lang="en-US" sz="1600" dirty="0" smtClean="0"/>
              <a:t>Sign on to the CEO and initialize your CEO User ID </a:t>
            </a:r>
            <a:endParaRPr lang="en-US" sz="1600" dirty="0"/>
          </a:p>
        </p:txBody>
      </p:sp>
      <p:sp>
        <p:nvSpPr>
          <p:cNvPr id="9" name="Content Placeholder 2"/>
          <p:cNvSpPr txBox="1">
            <a:spLocks/>
          </p:cNvSpPr>
          <p:nvPr>
            <p:custDataLst>
              <p:tags r:id="rId3"/>
            </p:custDataLst>
          </p:nvPr>
        </p:nvSpPr>
        <p:spPr>
          <a:xfrm>
            <a:off x="228600" y="2209800"/>
            <a:ext cx="5257800" cy="1752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800"/>
              </a:spcBef>
              <a:buFont typeface="Verdana" pitchFamily="34" charset="0"/>
              <a:buChar char="–"/>
              <a:defRPr sz="2000" b="0" i="0" u="none" kern="1200">
                <a:solidFill>
                  <a:schemeClr val="tx1"/>
                </a:solidFill>
                <a:latin typeface="Verdana" pitchFamily="34" charset="0"/>
                <a:ea typeface="+mn-ea"/>
                <a:cs typeface="+mn-cs"/>
              </a:defRPr>
            </a:lvl2pPr>
            <a:lvl3pPr marL="1143000" indent="-228600" algn="l" defTabSz="914400" rtl="0" eaLnBrk="1" latinLnBrk="0" hangingPunct="1">
              <a:spcBef>
                <a:spcPts val="8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8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Activate your card by calling the toll free number located on the activation sticker</a:t>
            </a:r>
          </a:p>
          <a:p>
            <a:r>
              <a:rPr lang="en-US" sz="1600" dirty="0" smtClean="0">
                <a:cs typeface="Calibri" panose="020F0502020204030204" pitchFamily="34" charset="0"/>
              </a:rPr>
              <a:t>During activation you will need your </a:t>
            </a:r>
            <a:r>
              <a:rPr lang="en-US" sz="1600" b="1" dirty="0" smtClean="0">
                <a:cs typeface="Calibri" panose="020F0502020204030204" pitchFamily="34" charset="0"/>
              </a:rPr>
              <a:t>Unique Identification Number (ID) </a:t>
            </a:r>
            <a:r>
              <a:rPr lang="en-US" sz="1600" dirty="0" smtClean="0">
                <a:cs typeface="Calibri" panose="020F0502020204030204" pitchFamily="34" charset="0"/>
              </a:rPr>
              <a:t>-</a:t>
            </a:r>
            <a:r>
              <a:rPr lang="en-US" sz="1600" b="1" dirty="0" smtClean="0">
                <a:cs typeface="Calibri" panose="020F0502020204030204" pitchFamily="34" charset="0"/>
              </a:rPr>
              <a:t> </a:t>
            </a:r>
            <a:r>
              <a:rPr lang="en-US" sz="1600" dirty="0" smtClean="0">
                <a:cs typeface="Calibri" panose="020F0502020204030204" pitchFamily="34" charset="0"/>
              </a:rPr>
              <a:t>if you do not know your Unique ID, please contact your internal Program Administrator to obtain</a:t>
            </a:r>
          </a:p>
        </p:txBody>
      </p:sp>
      <p:sp>
        <p:nvSpPr>
          <p:cNvPr id="10" name="Slide Number Placeholder 3"/>
          <p:cNvSpPr>
            <a:spLocks noGrp="1"/>
          </p:cNvSpPr>
          <p:nvPr>
            <p:ph type="sldNum" sz="quarter" idx="10"/>
          </p:nvPr>
        </p:nvSpPr>
        <p:spPr>
          <a:xfrm>
            <a:off x="8328025" y="6629400"/>
            <a:ext cx="815975" cy="228600"/>
          </a:xfrm>
          <a:noFill/>
        </p:spPr>
        <p:txBody>
          <a:bodyPr/>
          <a:lstStyle/>
          <a:p>
            <a:fld id="{1E509471-B0B1-4E0A-A4FA-6D32F8774529}" type="slidenum">
              <a:rPr lang="en-US" smtClean="0">
                <a:ea typeface="ＭＳ Ｐゴシック"/>
                <a:cs typeface="ＭＳ Ｐゴシック"/>
              </a:rPr>
              <a:pPr/>
              <a:t>3</a:t>
            </a:fld>
            <a:endParaRPr lang="en-US" dirty="0" smtClean="0">
              <a:ea typeface="ＭＳ Ｐゴシック"/>
              <a:cs typeface="ＭＳ Ｐゴシック"/>
            </a:endParaRPr>
          </a:p>
        </p:txBody>
      </p:sp>
      <p:pic>
        <p:nvPicPr>
          <p:cNvPr id="4" name="Picture 2" descr="C:\Users\a119612\AppData\Local\Microsoft\Windows\Temporary Internet Files\Content.Outlook\O8U27K5Q\1051237_R4_TSYS_F chip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82525"/>
            <a:ext cx="3200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97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endParaRPr lang="en-US"/>
          </a:p>
        </p:txBody>
      </p:sp>
      <p:sp>
        <p:nvSpPr>
          <p:cNvPr id="36868" name="Slide Number Placeholder 5"/>
          <p:cNvSpPr>
            <a:spLocks noGrp="1"/>
          </p:cNvSpPr>
          <p:nvPr>
            <p:ph type="sldNum" sz="quarter" idx="10"/>
          </p:nvPr>
        </p:nvSpPr>
        <p:spPr>
          <a:noFill/>
        </p:spPr>
        <p:txBody>
          <a:bodyPr/>
          <a:lstStyle/>
          <a:p>
            <a:fld id="{5653516C-026B-4E8C-BCE4-518460691AA4}" type="slidenum">
              <a:rPr lang="en-US" smtClean="0">
                <a:ea typeface="ＭＳ Ｐゴシック"/>
                <a:cs typeface="ＭＳ Ｐゴシック"/>
              </a:rPr>
              <a:pPr/>
              <a:t>4</a:t>
            </a:fld>
            <a:endParaRPr lang="en-US" smtClean="0">
              <a:ea typeface="ＭＳ Ｐゴシック"/>
              <a:cs typeface="ＭＳ Ｐゴシック"/>
            </a:endParaRPr>
          </a:p>
        </p:txBody>
      </p:sp>
      <p:sp>
        <p:nvSpPr>
          <p:cNvPr id="8" name="Title 5"/>
          <p:cNvSpPr>
            <a:spLocks noGrp="1"/>
          </p:cNvSpPr>
          <p:nvPr>
            <p:ph type="title"/>
          </p:nvPr>
        </p:nvSpPr>
        <p:spPr/>
        <p:txBody>
          <a:bodyPr/>
          <a:lstStyle/>
          <a:p>
            <a:r>
              <a:rPr lang="en-US" dirty="0" smtClean="0"/>
              <a:t>Chip and PIN Card Information</a:t>
            </a:r>
            <a:endParaRPr lang="en-US" dirty="0"/>
          </a:p>
        </p:txBody>
      </p:sp>
      <p:sp>
        <p:nvSpPr>
          <p:cNvPr id="9" name="Content Placeholder 6"/>
          <p:cNvSpPr>
            <a:spLocks noGrp="1"/>
          </p:cNvSpPr>
          <p:nvPr>
            <p:ph idx="1"/>
          </p:nvPr>
        </p:nvSpPr>
        <p:spPr>
          <a:xfrm>
            <a:off x="228600" y="762000"/>
            <a:ext cx="8839200" cy="5996190"/>
          </a:xfrm>
        </p:spPr>
        <p:txBody>
          <a:bodyPr>
            <a:noAutofit/>
          </a:bodyPr>
          <a:lstStyle/>
          <a:p>
            <a:pPr marL="0" indent="0">
              <a:spcAft>
                <a:spcPts val="800"/>
              </a:spcAft>
              <a:buNone/>
            </a:pPr>
            <a:r>
              <a:rPr lang="en-US" sz="1100" dirty="0">
                <a:latin typeface="+mn-lt"/>
                <a:cs typeface="Calibri" panose="020F0502020204030204" pitchFamily="34" charset="0"/>
              </a:rPr>
              <a:t>To enhance the security of your credit card purchases, your new commercial card features chip and personal </a:t>
            </a:r>
            <a:r>
              <a:rPr lang="en-US" sz="1100" dirty="0" smtClean="0">
                <a:latin typeface="+mn-lt"/>
                <a:cs typeface="Calibri" panose="020F0502020204030204" pitchFamily="34" charset="0"/>
              </a:rPr>
              <a:t>identification number </a:t>
            </a:r>
            <a:r>
              <a:rPr lang="en-US" sz="1100" dirty="0">
                <a:latin typeface="+mn-lt"/>
                <a:cs typeface="Calibri" panose="020F0502020204030204" pitchFamily="34" charset="0"/>
              </a:rPr>
              <a:t>(PIN) technology, in addition to a magnetic stripe. With this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have added identity verification and </a:t>
            </a:r>
            <a:r>
              <a:rPr lang="en-US" sz="1100" dirty="0" smtClean="0">
                <a:latin typeface="+mn-lt"/>
                <a:cs typeface="Calibri" panose="020F0502020204030204" pitchFamily="34" charset="0"/>
              </a:rPr>
              <a:t>more flexibility </a:t>
            </a:r>
            <a:r>
              <a:rPr lang="en-US" sz="1100" dirty="0">
                <a:latin typeface="+mn-lt"/>
                <a:cs typeface="Calibri" panose="020F0502020204030204" pitchFamily="34" charset="0"/>
              </a:rPr>
              <a:t>at chip-enabled </a:t>
            </a:r>
            <a:r>
              <a:rPr lang="en-US" sz="1100" b="1" dirty="0">
                <a:latin typeface="+mn-lt"/>
                <a:cs typeface="Calibri" panose="020F0502020204030204" pitchFamily="34" charset="0"/>
              </a:rPr>
              <a:t>and</a:t>
            </a:r>
            <a:r>
              <a:rPr lang="en-US" sz="1100" dirty="0">
                <a:latin typeface="+mn-lt"/>
                <a:cs typeface="Calibri" panose="020F0502020204030204" pitchFamily="34" charset="0"/>
              </a:rPr>
              <a:t> traditional magnetic stripe terminals. </a:t>
            </a:r>
            <a:r>
              <a:rPr lang="en-US" sz="1100" dirty="0" smtClean="0">
                <a:latin typeface="+mn-lt"/>
                <a:cs typeface="Calibri" panose="020F0502020204030204" pitchFamily="34" charset="0"/>
              </a:rPr>
              <a:t>Please review the important information below to help you get started with your new card.</a:t>
            </a:r>
          </a:p>
          <a:p>
            <a:pPr marL="0" indent="0">
              <a:spcAft>
                <a:spcPts val="800"/>
              </a:spcAft>
              <a:buNone/>
            </a:pPr>
            <a:r>
              <a:rPr lang="en-US" sz="1100" b="1" dirty="0" smtClean="0">
                <a:latin typeface="+mn-lt"/>
                <a:cs typeface="Calibri" panose="020F0502020204030204" pitchFamily="34" charset="0"/>
              </a:rPr>
              <a:t>About chip-enabled cards</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Over </a:t>
            </a:r>
            <a:r>
              <a:rPr lang="en-US" sz="1100" dirty="0">
                <a:latin typeface="+mn-lt"/>
                <a:cs typeface="Calibri" panose="020F0502020204030204" pitchFamily="34" charset="0"/>
              </a:rPr>
              <a:t>the next </a:t>
            </a:r>
            <a:r>
              <a:rPr lang="en-US" sz="1100" dirty="0" smtClean="0">
                <a:latin typeface="+mn-lt"/>
                <a:cs typeface="Calibri" panose="020F0502020204030204" pitchFamily="34" charset="0"/>
              </a:rPr>
              <a:t>year, </a:t>
            </a:r>
            <a:r>
              <a:rPr lang="en-US" sz="1100" dirty="0">
                <a:latin typeface="+mn-lt"/>
                <a:cs typeface="Calibri" panose="020F0502020204030204" pitchFamily="34" charset="0"/>
              </a:rPr>
              <a:t>U.S. merchants will begin using terminals that accept chip-enabled credit cards. Until then, you </a:t>
            </a:r>
            <a:r>
              <a:rPr lang="en-US" sz="1100" dirty="0" smtClean="0">
                <a:latin typeface="+mn-lt"/>
                <a:cs typeface="Calibri" panose="020F0502020204030204" pitchFamily="34" charset="0"/>
              </a:rPr>
              <a:t>may use </a:t>
            </a:r>
            <a:r>
              <a:rPr lang="en-US" sz="1100" dirty="0">
                <a:latin typeface="+mn-lt"/>
                <a:cs typeface="Calibri" panose="020F0502020204030204" pitchFamily="34" charset="0"/>
              </a:rPr>
              <a:t>your card by swiping at the point of sale, just as you do today.</a:t>
            </a:r>
          </a:p>
          <a:p>
            <a:pPr lvl="1">
              <a:spcAft>
                <a:spcPts val="800"/>
              </a:spcAft>
              <a:buFont typeface="Arial" panose="020B0604020202020204" pitchFamily="34" charset="0"/>
              <a:buChar char="•"/>
            </a:pPr>
            <a:r>
              <a:rPr lang="en-US" sz="1100" dirty="0" smtClean="0">
                <a:latin typeface="+mn-lt"/>
                <a:cs typeface="Calibri" panose="020F0502020204030204" pitchFamily="34" charset="0"/>
              </a:rPr>
              <a:t>As </a:t>
            </a:r>
            <a:r>
              <a:rPr lang="en-US" sz="1100" dirty="0">
                <a:latin typeface="+mn-lt"/>
                <a:cs typeface="Calibri" panose="020F0502020204030204" pitchFamily="34" charset="0"/>
              </a:rPr>
              <a:t>chip-enabled terminals are already being used internationally, you </a:t>
            </a:r>
            <a:r>
              <a:rPr lang="en-US" sz="1100" dirty="0" smtClean="0">
                <a:latin typeface="+mn-lt"/>
                <a:cs typeface="Calibri" panose="020F0502020204030204" pitchFamily="34" charset="0"/>
              </a:rPr>
              <a:t>may </a:t>
            </a:r>
            <a:r>
              <a:rPr lang="en-US" sz="1100" dirty="0">
                <a:latin typeface="+mn-lt"/>
                <a:cs typeface="Calibri" panose="020F0502020204030204" pitchFamily="34" charset="0"/>
              </a:rPr>
              <a:t>use your card to complete </a:t>
            </a:r>
            <a:r>
              <a:rPr lang="en-US" sz="1100" dirty="0" smtClean="0">
                <a:latin typeface="+mn-lt"/>
                <a:cs typeface="Calibri" panose="020F0502020204030204" pitchFamily="34" charset="0"/>
              </a:rPr>
              <a:t>chip-enabled transactions </a:t>
            </a:r>
            <a:r>
              <a:rPr lang="en-US" sz="1100" dirty="0">
                <a:latin typeface="+mn-lt"/>
                <a:cs typeface="Calibri" panose="020F0502020204030204" pitchFamily="34" charset="0"/>
              </a:rPr>
              <a:t>in Europe, Asia, South America, and Canada</a:t>
            </a:r>
            <a:r>
              <a:rPr lang="en-US" sz="1100" dirty="0" smtClean="0">
                <a:latin typeface="+mn-lt"/>
                <a:cs typeface="Calibri" panose="020F0502020204030204" pitchFamily="34" charset="0"/>
              </a:rPr>
              <a:t>.</a:t>
            </a:r>
          </a:p>
          <a:p>
            <a:pPr marL="0" indent="0">
              <a:spcAft>
                <a:spcPts val="800"/>
              </a:spcAft>
              <a:buNone/>
            </a:pPr>
            <a:r>
              <a:rPr lang="en-US" sz="1100" b="1" dirty="0">
                <a:latin typeface="+mn-lt"/>
                <a:cs typeface="Calibri" panose="020F0502020204030204" pitchFamily="34" charset="0"/>
              </a:rPr>
              <a:t>Getting started with your new card</a:t>
            </a:r>
          </a:p>
          <a:p>
            <a:pPr>
              <a:spcAft>
                <a:spcPts val="800"/>
              </a:spcAft>
              <a:buFont typeface="+mj-lt"/>
              <a:buAutoNum type="arabicPeriod"/>
            </a:pPr>
            <a:r>
              <a:rPr lang="en-US" sz="1100" dirty="0" smtClean="0">
                <a:latin typeface="+mn-lt"/>
                <a:cs typeface="Calibri" panose="020F0502020204030204" pitchFamily="34" charset="0"/>
              </a:rPr>
              <a:t>To </a:t>
            </a:r>
            <a:r>
              <a:rPr lang="en-US" sz="1100" dirty="0">
                <a:latin typeface="+mn-lt"/>
                <a:cs typeface="Calibri" panose="020F0502020204030204" pitchFamily="34" charset="0"/>
              </a:rPr>
              <a:t>activate your card, </a:t>
            </a:r>
            <a:r>
              <a:rPr lang="en-US" sz="1100" dirty="0" smtClean="0">
                <a:latin typeface="+mn-lt"/>
                <a:cs typeface="Calibri" panose="020F0502020204030204" pitchFamily="34" charset="0"/>
              </a:rPr>
              <a:t>you will </a:t>
            </a:r>
            <a:r>
              <a:rPr lang="en-US" sz="1100" dirty="0">
                <a:latin typeface="+mn-lt"/>
                <a:cs typeface="Calibri" panose="020F0502020204030204" pitchFamily="34" charset="0"/>
              </a:rPr>
              <a:t>need your unique identification (ID) number. If you </a:t>
            </a:r>
            <a:r>
              <a:rPr lang="en-US" sz="1100" dirty="0" smtClean="0">
                <a:latin typeface="+mn-lt"/>
                <a:cs typeface="Calibri" panose="020F0502020204030204" pitchFamily="34" charset="0"/>
              </a:rPr>
              <a:t>do not </a:t>
            </a:r>
            <a:r>
              <a:rPr lang="en-US" sz="1100" dirty="0">
                <a:latin typeface="+mn-lt"/>
                <a:cs typeface="Calibri" panose="020F0502020204030204" pitchFamily="34" charset="0"/>
              </a:rPr>
              <a:t>know your </a:t>
            </a:r>
            <a:r>
              <a:rPr lang="en-US" sz="1100" dirty="0" smtClean="0">
                <a:latin typeface="+mn-lt"/>
                <a:cs typeface="Calibri" panose="020F0502020204030204" pitchFamily="34" charset="0"/>
              </a:rPr>
              <a:t>unique ID</a:t>
            </a:r>
            <a:r>
              <a:rPr lang="en-US" sz="1100" dirty="0">
                <a:latin typeface="+mn-lt"/>
                <a:cs typeface="Calibri" panose="020F0502020204030204" pitchFamily="34" charset="0"/>
              </a:rPr>
              <a:t>, </a:t>
            </a:r>
            <a:r>
              <a:rPr lang="en-US" sz="1100" dirty="0" smtClean="0">
                <a:latin typeface="+mn-lt"/>
                <a:cs typeface="Calibri" panose="020F0502020204030204" pitchFamily="34" charset="0"/>
              </a:rPr>
              <a:t>please contact </a:t>
            </a:r>
            <a:r>
              <a:rPr lang="en-US" sz="1100" dirty="0">
                <a:latin typeface="+mn-lt"/>
                <a:cs typeface="Calibri" panose="020F0502020204030204" pitchFamily="34" charset="0"/>
              </a:rPr>
              <a:t>your </a:t>
            </a:r>
            <a:r>
              <a:rPr lang="en-US" sz="1100" dirty="0" smtClean="0">
                <a:latin typeface="+mn-lt"/>
                <a:cs typeface="Calibri" panose="020F0502020204030204" pitchFamily="34" charset="0"/>
              </a:rPr>
              <a:t>program administrator</a:t>
            </a:r>
            <a:r>
              <a:rPr lang="en-US" sz="1100" dirty="0">
                <a:latin typeface="+mn-lt"/>
                <a:cs typeface="Calibri" panose="020F0502020204030204" pitchFamily="34" charset="0"/>
              </a:rPr>
              <a:t>.</a:t>
            </a:r>
          </a:p>
          <a:p>
            <a:pPr>
              <a:spcAft>
                <a:spcPts val="800"/>
              </a:spcAft>
              <a:buFont typeface="+mj-lt"/>
              <a:buAutoNum type="arabicPeriod"/>
            </a:pPr>
            <a:r>
              <a:rPr lang="en-US" sz="1100" dirty="0" smtClean="0">
                <a:latin typeface="+mn-lt"/>
                <a:cs typeface="Calibri" panose="020F0502020204030204" pitchFamily="34" charset="0"/>
              </a:rPr>
              <a:t>Activate </a:t>
            </a:r>
            <a:r>
              <a:rPr lang="en-US" sz="1100" dirty="0">
                <a:latin typeface="+mn-lt"/>
                <a:cs typeface="Calibri" panose="020F0502020204030204" pitchFamily="34" charset="0"/>
              </a:rPr>
              <a:t>your new card immediately by calling </a:t>
            </a:r>
            <a:r>
              <a:rPr lang="en-US" sz="1100" dirty="0" smtClean="0">
                <a:latin typeface="+mn-lt"/>
                <a:cs typeface="Calibri" panose="020F0502020204030204" pitchFamily="34" charset="0"/>
              </a:rPr>
              <a:t>1-800-932-0036, </a:t>
            </a:r>
            <a:r>
              <a:rPr lang="en-US" sz="1100" dirty="0">
                <a:latin typeface="+mn-lt"/>
                <a:cs typeface="Calibri" panose="020F0502020204030204" pitchFamily="34" charset="0"/>
              </a:rPr>
              <a:t>24 hours a day, 7 days a week.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dialing from outside the </a:t>
            </a:r>
            <a:r>
              <a:rPr lang="en-US" sz="1100" dirty="0" smtClean="0">
                <a:latin typeface="+mn-lt"/>
                <a:cs typeface="Calibri" panose="020F0502020204030204" pitchFamily="34" charset="0"/>
              </a:rPr>
              <a:t>U.S. or </a:t>
            </a:r>
            <a:r>
              <a:rPr lang="en-US" sz="1100" dirty="0">
                <a:latin typeface="+mn-lt"/>
                <a:cs typeface="Calibri" panose="020F0502020204030204" pitchFamily="34" charset="0"/>
              </a:rPr>
              <a:t>Canada, dial </a:t>
            </a:r>
            <a:r>
              <a:rPr lang="en-US" sz="1100" dirty="0" smtClean="0">
                <a:latin typeface="+mn-lt"/>
                <a:cs typeface="Calibri" panose="020F0502020204030204" pitchFamily="34" charset="0"/>
              </a:rPr>
              <a:t>001-800-932-0036. </a:t>
            </a:r>
            <a:r>
              <a:rPr lang="en-US" sz="1100" dirty="0">
                <a:latin typeface="+mn-lt"/>
                <a:cs typeface="Calibri" panose="020F0502020204030204" pitchFamily="34" charset="0"/>
              </a:rPr>
              <a:t>This is not a toll-free number when calling internationally. </a:t>
            </a:r>
            <a:endParaRPr lang="en-US" sz="1100" dirty="0" smtClean="0">
              <a:latin typeface="+mn-lt"/>
              <a:cs typeface="Calibri" panose="020F0502020204030204" pitchFamily="34" charset="0"/>
            </a:endParaRPr>
          </a:p>
          <a:p>
            <a:pPr lvl="1">
              <a:spcAft>
                <a:spcPts val="800"/>
              </a:spcAft>
              <a:buFont typeface="Arial" panose="020B0604020202020204" pitchFamily="34" charset="0"/>
              <a:buChar char="•"/>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need </a:t>
            </a:r>
            <a:r>
              <a:rPr lang="en-US" sz="1100" dirty="0" smtClean="0">
                <a:latin typeface="+mn-lt"/>
                <a:cs typeface="Calibri" panose="020F0502020204030204" pitchFamily="34" charset="0"/>
              </a:rPr>
              <a:t>help internationally, </a:t>
            </a:r>
            <a:r>
              <a:rPr lang="en-US" sz="1100" dirty="0">
                <a:latin typeface="+mn-lt"/>
                <a:cs typeface="Calibri" panose="020F0502020204030204" pitchFamily="34" charset="0"/>
              </a:rPr>
              <a:t>please call </a:t>
            </a:r>
            <a:r>
              <a:rPr lang="en-US" sz="1100" dirty="0" smtClean="0">
                <a:latin typeface="+mn-lt"/>
                <a:cs typeface="Calibri" panose="020F0502020204030204" pitchFamily="34" charset="0"/>
              </a:rPr>
              <a:t>customer service </a:t>
            </a:r>
            <a:r>
              <a:rPr lang="en-US" sz="1100" dirty="0">
                <a:latin typeface="+mn-lt"/>
                <a:cs typeface="Calibri" panose="020F0502020204030204" pitchFamily="34" charset="0"/>
              </a:rPr>
              <a:t>collect at 1-612-332-2224.</a:t>
            </a:r>
          </a:p>
          <a:p>
            <a:pPr>
              <a:spcAft>
                <a:spcPts val="800"/>
              </a:spcAft>
              <a:buFont typeface="+mj-lt"/>
              <a:buAutoNum type="arabicPeriod"/>
            </a:pPr>
            <a:r>
              <a:rPr lang="en-US" sz="1100" dirty="0" smtClean="0">
                <a:latin typeface="+mn-lt"/>
                <a:cs typeface="Calibri" panose="020F0502020204030204" pitchFamily="34" charset="0"/>
              </a:rPr>
              <a:t>When </a:t>
            </a:r>
            <a:r>
              <a:rPr lang="en-US" sz="1100" dirty="0">
                <a:latin typeface="+mn-lt"/>
                <a:cs typeface="Calibri" panose="020F0502020204030204" pitchFamily="34" charset="0"/>
              </a:rPr>
              <a:t>you activate your card, you will select a personal identification number (PIN). Use this PIN </a:t>
            </a:r>
            <a:r>
              <a:rPr lang="en-US" sz="1100" dirty="0" smtClean="0">
                <a:latin typeface="+mn-lt"/>
                <a:cs typeface="Calibri" panose="020F0502020204030204" pitchFamily="34" charset="0"/>
              </a:rPr>
              <a:t>for chip-enabled transactions when prompted by the terminal. This same PIN wil</a:t>
            </a:r>
            <a:r>
              <a:rPr lang="en-US" sz="1100" dirty="0" smtClean="0">
                <a:cs typeface="Calibri" panose="020F0502020204030204" pitchFamily="34" charset="0"/>
              </a:rPr>
              <a:t>l be used </a:t>
            </a:r>
            <a:r>
              <a:rPr lang="en-US" sz="1100" dirty="0" smtClean="0">
                <a:latin typeface="+mn-lt"/>
                <a:cs typeface="Calibri" panose="020F0502020204030204" pitchFamily="34" charset="0"/>
              </a:rPr>
              <a:t>for </a:t>
            </a:r>
            <a:r>
              <a:rPr lang="en-US" sz="1100" dirty="0">
                <a:latin typeface="+mn-lt"/>
                <a:cs typeface="Calibri" panose="020F0502020204030204" pitchFamily="34" charset="0"/>
              </a:rPr>
              <a:t>cash advances, if </a:t>
            </a:r>
            <a:r>
              <a:rPr lang="en-US" sz="1100" dirty="0" smtClean="0">
                <a:latin typeface="+mn-lt"/>
                <a:cs typeface="Calibri" panose="020F0502020204030204" pitchFamily="34" charset="0"/>
              </a:rPr>
              <a:t>you are </a:t>
            </a:r>
            <a:r>
              <a:rPr lang="en-US" sz="1100" dirty="0">
                <a:latin typeface="+mn-lt"/>
                <a:cs typeface="Calibri" panose="020F0502020204030204" pitchFamily="34" charset="0"/>
              </a:rPr>
              <a:t>authorized to make them. </a:t>
            </a:r>
            <a:r>
              <a:rPr lang="en-US" sz="1100" dirty="0" smtClean="0">
                <a:latin typeface="+mn-lt"/>
                <a:cs typeface="Calibri" panose="020F0502020204030204" pitchFamily="34" charset="0"/>
              </a:rPr>
              <a:t>Depending on the terminal set-up, </a:t>
            </a:r>
            <a:r>
              <a:rPr lang="en-US" sz="1100" dirty="0">
                <a:latin typeface="+mn-lt"/>
                <a:cs typeface="Calibri" panose="020F0502020204030204" pitchFamily="34" charset="0"/>
              </a:rPr>
              <a:t>you may be prompted to </a:t>
            </a:r>
            <a:r>
              <a:rPr lang="en-US" sz="1100" dirty="0" smtClean="0">
                <a:latin typeface="+mn-lt"/>
                <a:cs typeface="Calibri" panose="020F0502020204030204" pitchFamily="34" charset="0"/>
              </a:rPr>
              <a:t>provide your </a:t>
            </a:r>
            <a:r>
              <a:rPr lang="en-US" sz="1100" dirty="0">
                <a:latin typeface="+mn-lt"/>
                <a:cs typeface="Calibri" panose="020F0502020204030204" pitchFamily="34" charset="0"/>
              </a:rPr>
              <a:t>signature instead of your PIN</a:t>
            </a:r>
            <a:r>
              <a:rPr lang="en-US" sz="1100" dirty="0" smtClean="0">
                <a:latin typeface="+mn-lt"/>
                <a:cs typeface="Calibri" panose="020F0502020204030204" pitchFamily="34" charset="0"/>
              </a:rPr>
              <a:t>. Once activated, the card is ready for use at either mag stripe terminals or chip enabled terminals.</a:t>
            </a:r>
          </a:p>
          <a:p>
            <a:pPr>
              <a:spcAft>
                <a:spcPts val="800"/>
              </a:spcAft>
              <a:buFont typeface="+mj-lt"/>
              <a:buAutoNum type="arabicPeriod"/>
            </a:pPr>
            <a:r>
              <a:rPr lang="en-US" sz="1100" dirty="0" smtClean="0">
                <a:latin typeface="+mn-lt"/>
                <a:cs typeface="Calibri" panose="020F0502020204030204" pitchFamily="34" charset="0"/>
              </a:rPr>
              <a:t>If </a:t>
            </a:r>
            <a:r>
              <a:rPr lang="en-US" sz="1100" dirty="0">
                <a:latin typeface="+mn-lt"/>
                <a:cs typeface="Calibri" panose="020F0502020204030204" pitchFamily="34" charset="0"/>
              </a:rPr>
              <a:t>you forget or need to change your PIN, call the </a:t>
            </a:r>
            <a:r>
              <a:rPr lang="en-US" sz="1100" dirty="0" smtClean="0">
                <a:latin typeface="+mn-lt"/>
                <a:cs typeface="Calibri" panose="020F0502020204030204" pitchFamily="34" charset="0"/>
              </a:rPr>
              <a:t>WellsOne Service Center at </a:t>
            </a:r>
            <a:r>
              <a:rPr lang="en-US" sz="1100" dirty="0">
                <a:latin typeface="+mn-lt"/>
                <a:cs typeface="Calibri" panose="020F0502020204030204" pitchFamily="34" charset="0"/>
              </a:rPr>
              <a:t>1-800-932-0036, </a:t>
            </a:r>
            <a:r>
              <a:rPr lang="en-US" sz="1100" dirty="0">
                <a:cs typeface="Calibri" panose="020F0502020204030204" pitchFamily="34" charset="0"/>
              </a:rPr>
              <a:t>option 2, option 1.2.</a:t>
            </a:r>
          </a:p>
        </p:txBody>
      </p:sp>
    </p:spTree>
    <p:extLst>
      <p:ext uri="{BB962C8B-B14F-4D97-AF65-F5344CB8AC3E}">
        <p14:creationId xmlns:p14="http://schemas.microsoft.com/office/powerpoint/2010/main" val="196985351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New User Sign On </a:t>
            </a:r>
            <a:r>
              <a:rPr sz="2000" dirty="0" smtClean="0">
                <a:latin typeface="+mn-lt"/>
              </a:rPr>
              <a:t/>
            </a:r>
            <a:br>
              <a:rPr sz="2000" dirty="0" smtClean="0">
                <a:latin typeface="+mn-lt"/>
              </a:rPr>
            </a:br>
            <a:r>
              <a:rPr sz="2000" dirty="0" smtClean="0">
                <a:solidFill>
                  <a:schemeClr val="tx1"/>
                </a:solidFill>
                <a:latin typeface="+mn-lt"/>
              </a:rPr>
              <a:t>Sequence of steps</a:t>
            </a:r>
            <a:endParaRPr sz="2000" dirty="0">
              <a:solidFill>
                <a:schemeClr val="tx1"/>
              </a:solidFill>
              <a:latin typeface="+mn-lt"/>
            </a:endParaRPr>
          </a:p>
        </p:txBody>
      </p:sp>
      <p:sp>
        <p:nvSpPr>
          <p:cNvPr id="23555" name="Content Placeholder 6"/>
          <p:cNvSpPr>
            <a:spLocks noGrp="1"/>
          </p:cNvSpPr>
          <p:nvPr>
            <p:ph idx="1"/>
            <p:custDataLst>
              <p:tags r:id="rId3"/>
            </p:custDataLst>
          </p:nvPr>
        </p:nvSpPr>
        <p:spPr/>
        <p:txBody>
          <a:bodyPr/>
          <a:lstStyle/>
          <a:p>
            <a:pPr>
              <a:spcBef>
                <a:spcPct val="0"/>
              </a:spcBef>
            </a:pPr>
            <a:r>
              <a:rPr lang="en-US" altLang="en-US" dirty="0" smtClean="0"/>
              <a:t>Sign on to the </a:t>
            </a:r>
            <a:r>
              <a:rPr lang="en-US" altLang="en-US" i="1" dirty="0" smtClean="0"/>
              <a:t>Commercial Electronic Office</a:t>
            </a:r>
            <a:r>
              <a:rPr lang="en-US" altLang="en-US" baseline="30000" dirty="0" smtClean="0"/>
              <a:t>®</a:t>
            </a:r>
            <a:r>
              <a:rPr lang="en-US" altLang="en-US" i="1" dirty="0" smtClean="0"/>
              <a:t> </a:t>
            </a:r>
            <a:r>
              <a:rPr lang="en-US" altLang="en-US" dirty="0" smtClean="0"/>
              <a:t>(</a:t>
            </a:r>
            <a:r>
              <a:rPr lang="en-US" altLang="en-US" i="1" dirty="0" smtClean="0"/>
              <a:t>CEO</a:t>
            </a:r>
            <a:r>
              <a:rPr lang="en-US" altLang="en-US" baseline="30000" dirty="0" smtClean="0"/>
              <a:t>®</a:t>
            </a:r>
            <a:r>
              <a:rPr lang="en-US" altLang="en-US" dirty="0" smtClean="0"/>
              <a:t>) using your temporary password</a:t>
            </a:r>
          </a:p>
          <a:p>
            <a:pPr>
              <a:spcBef>
                <a:spcPct val="0"/>
              </a:spcBef>
            </a:pPr>
            <a:r>
              <a:rPr lang="en-US" altLang="en-US" dirty="0" smtClean="0"/>
              <a:t>Change your password</a:t>
            </a:r>
          </a:p>
          <a:p>
            <a:pPr>
              <a:spcBef>
                <a:spcPct val="0"/>
              </a:spcBef>
            </a:pPr>
            <a:r>
              <a:rPr lang="en-US" altLang="en-US" dirty="0" smtClean="0"/>
              <a:t>Set up your secret questions</a:t>
            </a:r>
          </a:p>
          <a:p>
            <a:pPr>
              <a:spcBef>
                <a:spcPct val="0"/>
              </a:spcBef>
            </a:pPr>
            <a:r>
              <a:rPr lang="en-US" altLang="en-US" dirty="0" smtClean="0"/>
              <a:t>Read and accept the </a:t>
            </a:r>
            <a:r>
              <a:rPr lang="en-US" altLang="en-US" i="1" dirty="0" smtClean="0"/>
              <a:t>CEO</a:t>
            </a:r>
            <a:r>
              <a:rPr lang="en-US" altLang="en-US" dirty="0" smtClean="0"/>
              <a:t> Terms of Use</a:t>
            </a:r>
          </a:p>
          <a:p>
            <a:pPr>
              <a:spcBef>
                <a:spcPct val="0"/>
              </a:spcBef>
            </a:pPr>
            <a:r>
              <a:rPr lang="en-US" altLang="en-US" dirty="0" smtClean="0"/>
              <a:t>Confirm your profile information</a:t>
            </a:r>
          </a:p>
        </p:txBody>
      </p:sp>
      <p:sp>
        <p:nvSpPr>
          <p:cNvPr id="5"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5</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1253024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1" y="1645920"/>
            <a:ext cx="8255239" cy="3712762"/>
            <a:chOff x="457201" y="1645920"/>
            <a:chExt cx="8255239" cy="3712762"/>
          </a:xfrm>
        </p:grpSpPr>
        <p:pic>
          <p:nvPicPr>
            <p:cNvPr id="4" name="Snagit_PPT8BE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57201" y="1645920"/>
              <a:ext cx="8255239" cy="3712762"/>
            </a:xfrm>
            <a:prstGeom prst="rect">
              <a:avLst/>
            </a:prstGeom>
            <a:noFill/>
            <a:ln>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12064" y="2990088"/>
              <a:ext cx="8146286" cy="2162286"/>
              <a:chOff x="512064" y="2909207"/>
              <a:chExt cx="8146286" cy="2162286"/>
            </a:xfrm>
          </p:grpSpPr>
          <p:pic>
            <p:nvPicPr>
              <p:cNvPr id="7" name="Snagit_PPT38C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 y="2909207"/>
                <a:ext cx="8146286" cy="2162286"/>
              </a:xfrm>
              <a:prstGeom prst="rect">
                <a:avLst/>
              </a:prstGeom>
            </p:spPr>
          </p:pic>
          <p:pic>
            <p:nvPicPr>
              <p:cNvPr id="8" name="Snagit_PPTBC37"/>
              <p:cNvPicPr>
                <a:picLocks noChangeAspect="1"/>
              </p:cNvPicPr>
              <p:nvPr/>
            </p:nvPicPr>
            <p:blipFill rotWithShape="1">
              <a:blip r:embed="rId9">
                <a:extLst>
                  <a:ext uri="{28A0092B-C50C-407E-A947-70E740481C1C}">
                    <a14:useLocalDpi xmlns:a14="http://schemas.microsoft.com/office/drawing/2010/main" val="0"/>
                  </a:ext>
                </a:extLst>
              </a:blip>
              <a:srcRect l="4293"/>
              <a:stretch/>
            </p:blipFill>
            <p:spPr>
              <a:xfrm>
                <a:off x="534714" y="2922036"/>
                <a:ext cx="1825265" cy="923905"/>
              </a:xfrm>
              <a:prstGeom prst="rect">
                <a:avLst/>
              </a:prstGeom>
            </p:spPr>
          </p:pic>
        </p:grpSp>
      </p:grpSp>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Wells Fargo home page</a:t>
            </a:r>
            <a:r>
              <a:rPr sz="2000" dirty="0" smtClean="0">
                <a:latin typeface="+mn-lt"/>
              </a:rPr>
              <a:t/>
            </a:r>
            <a:br>
              <a:rPr sz="2000" dirty="0" smtClean="0">
                <a:latin typeface="+mn-lt"/>
              </a:rPr>
            </a:br>
            <a:r>
              <a:rPr sz="2000" dirty="0" smtClean="0">
                <a:solidFill>
                  <a:schemeClr val="tx1"/>
                </a:solidFill>
                <a:latin typeface="+mn-lt"/>
              </a:rPr>
              <a:t>wellsfargo.com</a:t>
            </a:r>
            <a:endParaRPr sz="2000" dirty="0">
              <a:solidFill>
                <a:schemeClr val="tx1"/>
              </a:solidFill>
              <a:latin typeface="+mn-lt"/>
            </a:endParaRPr>
          </a:p>
        </p:txBody>
      </p:sp>
      <p:sp>
        <p:nvSpPr>
          <p:cNvPr id="5" name="Rectangle 4"/>
          <p:cNvSpPr/>
          <p:nvPr>
            <p:custDataLst>
              <p:tags r:id="rId3"/>
            </p:custDataLst>
          </p:nvPr>
        </p:nvSpPr>
        <p:spPr>
          <a:xfrm>
            <a:off x="3154680" y="2084832"/>
            <a:ext cx="1261872" cy="548640"/>
          </a:xfrm>
          <a:prstGeom prst="rect">
            <a:avLst/>
          </a:prstGeom>
          <a:noFill/>
          <a:ln w="508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9" name="Rectangle 8"/>
          <p:cNvSpPr/>
          <p:nvPr>
            <p:custDataLst>
              <p:tags r:id="rId4"/>
            </p:custDataLst>
          </p:nvPr>
        </p:nvSpPr>
        <p:spPr>
          <a:xfrm>
            <a:off x="438912" y="2999232"/>
            <a:ext cx="1966113" cy="972312"/>
          </a:xfrm>
          <a:prstGeom prst="rect">
            <a:avLst/>
          </a:prstGeom>
          <a:noFill/>
          <a:ln w="571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p:nvSpPr>
          <p:cNvPr id="13" name="Slide Number Placeholder 9"/>
          <p:cNvSpPr>
            <a:spLocks noGrp="1"/>
          </p:cNvSpPr>
          <p:nvPr>
            <p:ph type="sldNum" sz="quarter" idx="4294967295"/>
          </p:nvPr>
        </p:nvSpPr>
        <p:spPr>
          <a:xfrm>
            <a:off x="8328025" y="6629400"/>
            <a:ext cx="815975" cy="228600"/>
          </a:xfrm>
          <a:prstGeom prst="rect">
            <a:avLst/>
          </a:prstGeom>
          <a:noFill/>
        </p:spPr>
        <p:txBody>
          <a:bodyPr/>
          <a:lstStyle/>
          <a:p>
            <a:pPr algn="r" eaLnBrk="1" hangingPunct="1"/>
            <a:r>
              <a:rPr lang="en-US" sz="1000" dirty="0" smtClean="0">
                <a:solidFill>
                  <a:srgbClr val="000000"/>
                </a:solidFill>
              </a:rPr>
              <a:t>6</a:t>
            </a:r>
          </a:p>
        </p:txBody>
      </p:sp>
    </p:spTree>
    <p:custDataLst>
      <p:tags r:id="rId1"/>
    </p:custDataLst>
    <p:extLst>
      <p:ext uri="{BB962C8B-B14F-4D97-AF65-F5344CB8AC3E}">
        <p14:creationId xmlns:p14="http://schemas.microsoft.com/office/powerpoint/2010/main" val="274046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chor="ctr"/>
          <a:lstStyle/>
          <a:p>
            <a:pPr eaLnBrk="1" hangingPunct="1"/>
            <a:r>
              <a:rPr lang="en-US" i="1" dirty="0"/>
              <a:t>CEO</a:t>
            </a:r>
            <a:r>
              <a:rPr lang="en-US" dirty="0"/>
              <a:t> portal sign-on </a:t>
            </a:r>
            <a:r>
              <a:rPr lang="en-US" dirty="0" smtClean="0"/>
              <a:t>website</a:t>
            </a:r>
            <a:br>
              <a:rPr lang="en-US" dirty="0" smtClean="0"/>
            </a:br>
            <a:r>
              <a:rPr lang="en-US" sz="1600" dirty="0" smtClean="0">
                <a:solidFill>
                  <a:schemeClr val="tx1"/>
                </a:solidFill>
                <a:latin typeface="+mn-lt"/>
                <a:hlinkClick r:id="rId2"/>
              </a:rPr>
              <a:t>https</a:t>
            </a:r>
            <a:r>
              <a:rPr lang="en-US" sz="1600" dirty="0">
                <a:solidFill>
                  <a:schemeClr val="tx1"/>
                </a:solidFill>
                <a:latin typeface="+mn-lt"/>
                <a:hlinkClick r:id="rId2"/>
              </a:rPr>
              <a:t>://</a:t>
            </a:r>
            <a:r>
              <a:rPr lang="en-US" sz="1600" dirty="0" smtClean="0">
                <a:solidFill>
                  <a:schemeClr val="tx1"/>
                </a:solidFill>
                <a:latin typeface="+mn-lt"/>
                <a:hlinkClick r:id="rId2"/>
              </a:rPr>
              <a:t>wellsoffice.wellsfargo.com</a:t>
            </a:r>
            <a:r>
              <a:rPr lang="en-US" sz="1600" dirty="0" smtClean="0">
                <a:solidFill>
                  <a:schemeClr val="tx1"/>
                </a:solidFill>
                <a:latin typeface="+mn-lt"/>
              </a:rPr>
              <a:t> </a:t>
            </a:r>
            <a:endParaRPr lang="en-US" sz="1600" dirty="0" smtClean="0">
              <a:latin typeface="+mn-lt"/>
            </a:endParaRPr>
          </a:p>
        </p:txBody>
      </p:sp>
      <p:sp>
        <p:nvSpPr>
          <p:cNvPr id="23555" name="Rectangle 3"/>
          <p:cNvSpPr>
            <a:spLocks noGrp="1" noChangeArrowheads="1"/>
          </p:cNvSpPr>
          <p:nvPr>
            <p:ph idx="1"/>
          </p:nvPr>
        </p:nvSpPr>
        <p:spPr>
          <a:xfrm>
            <a:off x="540923" y="1470629"/>
            <a:ext cx="2657475" cy="2014366"/>
          </a:xfrm>
        </p:spPr>
        <p:txBody>
          <a:bodyPr/>
          <a:lstStyle/>
          <a:p>
            <a:pPr marL="0" indent="0" eaLnBrk="1" hangingPunct="1">
              <a:buClr>
                <a:schemeClr val="tx1"/>
              </a:buClr>
              <a:buNone/>
            </a:pPr>
            <a:r>
              <a:rPr lang="en-US" sz="1400" dirty="0" smtClean="0"/>
              <a:t>Enter your:</a:t>
            </a:r>
          </a:p>
          <a:p>
            <a:pPr eaLnBrk="1" hangingPunct="1">
              <a:lnSpc>
                <a:spcPct val="10000"/>
              </a:lnSpc>
              <a:spcBef>
                <a:spcPct val="10000"/>
              </a:spcBef>
              <a:buClr>
                <a:schemeClr val="tx1"/>
              </a:buClr>
            </a:pPr>
            <a:endParaRPr lang="en-US" sz="1400" dirty="0" smtClean="0"/>
          </a:p>
          <a:p>
            <a:pPr eaLnBrk="1" hangingPunct="1">
              <a:spcBef>
                <a:spcPts val="0"/>
              </a:spcBef>
              <a:buClr>
                <a:schemeClr val="tx1"/>
              </a:buClr>
            </a:pPr>
            <a:r>
              <a:rPr lang="en-US" sz="1400" dirty="0" smtClean="0"/>
              <a:t>Company ID </a:t>
            </a:r>
          </a:p>
          <a:p>
            <a:pPr lvl="1" eaLnBrk="1" hangingPunct="1">
              <a:spcBef>
                <a:spcPts val="0"/>
              </a:spcBef>
              <a:buClr>
                <a:srgbClr val="BB0826"/>
              </a:buClr>
            </a:pPr>
            <a:r>
              <a:rPr lang="en-US" sz="1400" dirty="0" smtClean="0">
                <a:solidFill>
                  <a:srgbClr val="BB0826"/>
                </a:solidFill>
              </a:rPr>
              <a:t>TRUST898</a:t>
            </a:r>
          </a:p>
          <a:p>
            <a:pPr eaLnBrk="1" hangingPunct="1">
              <a:spcBef>
                <a:spcPts val="0"/>
              </a:spcBef>
              <a:buClr>
                <a:schemeClr val="tx1"/>
              </a:buClr>
            </a:pPr>
            <a:r>
              <a:rPr lang="en-US" sz="1400" dirty="0" smtClean="0"/>
              <a:t>User ID</a:t>
            </a:r>
          </a:p>
          <a:p>
            <a:pPr lvl="1" eaLnBrk="1" hangingPunct="1">
              <a:spcBef>
                <a:spcPts val="0"/>
              </a:spcBef>
              <a:buClr>
                <a:srgbClr val="BB0826"/>
              </a:buClr>
            </a:pPr>
            <a:r>
              <a:rPr lang="en-US" sz="1400" dirty="0" smtClean="0">
                <a:solidFill>
                  <a:srgbClr val="BB0826"/>
                </a:solidFill>
              </a:rPr>
              <a:t>Unique to user</a:t>
            </a:r>
          </a:p>
          <a:p>
            <a:pPr eaLnBrk="1" hangingPunct="1">
              <a:spcBef>
                <a:spcPts val="0"/>
              </a:spcBef>
              <a:buClr>
                <a:schemeClr val="tx1"/>
              </a:buClr>
            </a:pPr>
            <a:r>
              <a:rPr lang="en-US" sz="1400" dirty="0" smtClean="0"/>
              <a:t>Password</a:t>
            </a:r>
          </a:p>
          <a:p>
            <a:pPr lvl="1" eaLnBrk="1" hangingPunct="1">
              <a:spcBef>
                <a:spcPts val="0"/>
              </a:spcBef>
              <a:buClr>
                <a:srgbClr val="BB0826"/>
              </a:buClr>
            </a:pPr>
            <a:r>
              <a:rPr lang="en-US" sz="1400" dirty="0" smtClean="0">
                <a:solidFill>
                  <a:srgbClr val="BB0826"/>
                </a:solidFill>
              </a:rPr>
              <a:t>Unique to User</a:t>
            </a:r>
          </a:p>
        </p:txBody>
      </p:sp>
      <p:sp>
        <p:nvSpPr>
          <p:cNvPr id="23556" name="Slide Number Placeholder 9"/>
          <p:cNvSpPr>
            <a:spLocks noGrp="1"/>
          </p:cNvSpPr>
          <p:nvPr>
            <p:ph type="sldNum" sz="quarter" idx="10"/>
          </p:nvPr>
        </p:nvSpPr>
        <p:spPr>
          <a:noFill/>
        </p:spPr>
        <p:txBody>
          <a:bodyPr/>
          <a:lstStyle/>
          <a:p>
            <a:r>
              <a:rPr lang="en-US" dirty="0" smtClean="0">
                <a:ea typeface="ＭＳ Ｐゴシック"/>
                <a:cs typeface="ＭＳ Ｐゴシック"/>
              </a:rPr>
              <a:t>7</a:t>
            </a:r>
          </a:p>
        </p:txBody>
      </p:sp>
      <p:sp>
        <p:nvSpPr>
          <p:cNvPr id="10" name="TextBox 9"/>
          <p:cNvSpPr txBox="1"/>
          <p:nvPr/>
        </p:nvSpPr>
        <p:spPr>
          <a:xfrm>
            <a:off x="457200" y="3812500"/>
            <a:ext cx="2966086" cy="2031325"/>
          </a:xfrm>
          <a:prstGeom prst="rect">
            <a:avLst/>
          </a:prstGeom>
          <a:noFill/>
          <a:ln>
            <a:noFill/>
          </a:ln>
        </p:spPr>
        <p:txBody>
          <a:bodyPr wrap="square" rtlCol="0">
            <a:spAutoFit/>
          </a:bodyPr>
          <a:lstStyle/>
          <a:p>
            <a:r>
              <a:rPr lang="en-US" sz="1400" dirty="0" smtClean="0">
                <a:solidFill>
                  <a:schemeClr val="tx1"/>
                </a:solidFill>
              </a:rPr>
              <a:t>To change or reset your password, click the </a:t>
            </a:r>
            <a:r>
              <a:rPr lang="en-US" sz="1400" b="1" dirty="0" smtClean="0">
                <a:solidFill>
                  <a:schemeClr val="tx1"/>
                </a:solidFill>
              </a:rPr>
              <a:t>Forgot Password? </a:t>
            </a:r>
            <a:r>
              <a:rPr lang="en-US" sz="1400" dirty="0" smtClean="0">
                <a:solidFill>
                  <a:schemeClr val="tx1"/>
                </a:solidFill>
              </a:rPr>
              <a:t>link. </a:t>
            </a:r>
          </a:p>
          <a:p>
            <a:endParaRPr lang="en-US" sz="1400" dirty="0">
              <a:solidFill>
                <a:schemeClr val="tx1"/>
              </a:solidFill>
            </a:endParaRPr>
          </a:p>
          <a:p>
            <a:r>
              <a:rPr lang="en-US" sz="1400" dirty="0" smtClean="0">
                <a:solidFill>
                  <a:schemeClr val="tx1"/>
                </a:solidFill>
              </a:rPr>
              <a:t>If you incorrectly enter your password twice in the same session, you will automatically be taken to the Change Your Password page.</a:t>
            </a:r>
            <a:endParaRPr lang="en-US" sz="1400" dirty="0">
              <a:solidFill>
                <a:schemeClr val="tx1"/>
              </a:solidFill>
            </a:endParaRPr>
          </a:p>
        </p:txBody>
      </p:sp>
      <p:pic>
        <p:nvPicPr>
          <p:cNvPr id="2" name="Picture 2" descr="C:\Users\a119612\AppData\Local\Microsoft\Windows\Temporary Internet Files\Content.Outlook\O8U27K5Q\SIgn on WV60 P14 (3).png"/>
          <p:cNvPicPr>
            <a:picLocks noChangeAspect="1" noChangeArrowheads="1"/>
          </p:cNvPicPr>
          <p:nvPr/>
        </p:nvPicPr>
        <p:blipFill rotWithShape="1">
          <a:blip r:embed="rId3">
            <a:extLst>
              <a:ext uri="{28A0092B-C50C-407E-A947-70E740481C1C}">
                <a14:useLocalDpi xmlns:a14="http://schemas.microsoft.com/office/drawing/2010/main" val="0"/>
              </a:ext>
            </a:extLst>
          </a:blip>
          <a:srcRect l="27292" t="12393" r="31667" b="17530"/>
          <a:stretch/>
        </p:blipFill>
        <p:spPr bwMode="auto">
          <a:xfrm>
            <a:off x="3590925" y="1447800"/>
            <a:ext cx="5076390" cy="4393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894" y="3349523"/>
            <a:ext cx="2550698" cy="400110"/>
          </a:xfrm>
          <a:prstGeom prst="rect">
            <a:avLst/>
          </a:prstGeom>
          <a:noFill/>
        </p:spPr>
        <p:txBody>
          <a:bodyPr wrap="none" rtlCol="0">
            <a:spAutoFit/>
          </a:bodyPr>
          <a:lstStyle/>
          <a:p>
            <a:r>
              <a:rPr lang="en-US" sz="1000" i="1" dirty="0" smtClean="0">
                <a:solidFill>
                  <a:schemeClr val="tx1"/>
                </a:solidFill>
              </a:rPr>
              <a:t>Company ID, User ID and Password </a:t>
            </a:r>
          </a:p>
          <a:p>
            <a:r>
              <a:rPr lang="en-US" sz="1000" i="1" dirty="0" smtClean="0">
                <a:solidFill>
                  <a:schemeClr val="tx1"/>
                </a:solidFill>
              </a:rPr>
              <a:t>are not case sensitive</a:t>
            </a:r>
            <a:endParaRPr lang="en-US" sz="1000" i="1" dirty="0">
              <a:solidFill>
                <a:schemeClr val="tx1"/>
              </a:solidFill>
            </a:endParaRPr>
          </a:p>
        </p:txBody>
      </p:sp>
    </p:spTree>
    <p:extLst>
      <p:ext uri="{BB962C8B-B14F-4D97-AF65-F5344CB8AC3E}">
        <p14:creationId xmlns:p14="http://schemas.microsoft.com/office/powerpoint/2010/main" val="13447863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Change your password</a:t>
            </a:r>
            <a:endParaRPr sz="2000" dirty="0">
              <a:solidFill>
                <a:schemeClr val="tx1"/>
              </a:solidFill>
              <a:latin typeface="+mn-lt"/>
            </a:endParaRPr>
          </a:p>
        </p:txBody>
      </p:sp>
      <p:pic>
        <p:nvPicPr>
          <p:cNvPr id="7" name="Snagit_PPT7299"/>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8638" y="1276348"/>
            <a:ext cx="7400000" cy="5112001"/>
          </a:xfrm>
          <a:ln>
            <a:solidFill>
              <a:schemeClr val="tx1"/>
            </a:solidFill>
            <a:miter lim="800000"/>
          </a:ln>
        </p:spPr>
      </p:pic>
      <p:pic>
        <p:nvPicPr>
          <p:cNvPr id="9" name="Snagit_PPTBA73"/>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2024154" y="4805934"/>
            <a:ext cx="589714" cy="33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nagit_PPT2C2A"/>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3757672" y="4032375"/>
            <a:ext cx="208000" cy="6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custDataLst>
              <p:tags r:id="rId3"/>
            </p:custDataLst>
          </p:nvPr>
        </p:nvSpPr>
        <p:spPr>
          <a:xfrm>
            <a:off x="2047251" y="3681412"/>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1" name="TextBox 10"/>
          <p:cNvSpPr txBox="1"/>
          <p:nvPr>
            <p:custDataLst>
              <p:tags r:id="rId4"/>
            </p:custDataLst>
          </p:nvPr>
        </p:nvSpPr>
        <p:spPr>
          <a:xfrm>
            <a:off x="2047251" y="4032375"/>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2" name="TextBox 11"/>
          <p:cNvSpPr txBox="1"/>
          <p:nvPr>
            <p:custDataLst>
              <p:tags r:id="rId5"/>
            </p:custDataLst>
          </p:nvPr>
        </p:nvSpPr>
        <p:spPr>
          <a:xfrm>
            <a:off x="2048256" y="4384800"/>
            <a:ext cx="1588569" cy="219075"/>
          </a:xfrm>
          <a:prstGeom prst="rect">
            <a:avLst/>
          </a:prstGeom>
        </p:spPr>
        <p:txBody>
          <a:bodyPr vert="horz" wrap="square" lIns="91440" tIns="45720" rIns="91440" bIns="45720" rtlCol="0">
            <a:noAutofit/>
          </a:bodyPr>
          <a:lstStyle/>
          <a:p>
            <a:pPr eaLnBrk="1" hangingPunct="1">
              <a:spcBef>
                <a:spcPts val="800"/>
              </a:spcBef>
            </a:pPr>
            <a:r>
              <a:rPr lang="en-US" sz="1200" dirty="0" smtClean="0">
                <a:solidFill>
                  <a:srgbClr val="000000"/>
                </a:solidFill>
                <a:ea typeface="+mn-ea"/>
                <a:cs typeface="+mn-cs"/>
              </a:rPr>
              <a:t>●</a:t>
            </a:r>
            <a:r>
              <a:rPr lang="en-US" sz="1200" dirty="0" smtClean="0"/>
              <a:t>●●●●●●●</a:t>
            </a:r>
            <a:endParaRPr lang="en-US" sz="1200" dirty="0"/>
          </a:p>
          <a:p>
            <a:pPr eaLnBrk="1" hangingPunct="1">
              <a:spcBef>
                <a:spcPts val="800"/>
              </a:spcBef>
            </a:pPr>
            <a:endParaRPr lang="en-US" sz="1200" dirty="0"/>
          </a:p>
          <a:p>
            <a:pPr eaLnBrk="1" hangingPunct="1">
              <a:spcBef>
                <a:spcPts val="800"/>
              </a:spcBef>
            </a:pPr>
            <a:endParaRPr lang="en-US" sz="1200" dirty="0" smtClean="0">
              <a:solidFill>
                <a:srgbClr val="000000"/>
              </a:solidFill>
              <a:ea typeface="+mn-ea"/>
              <a:cs typeface="+mn-cs"/>
            </a:endParaRPr>
          </a:p>
        </p:txBody>
      </p:sp>
      <p:sp>
        <p:nvSpPr>
          <p:cNvPr id="14" name="Left Arrow 13"/>
          <p:cNvSpPr>
            <a:spLocks noChangeAspect="1"/>
          </p:cNvSpPr>
          <p:nvPr>
            <p:custDataLst>
              <p:tags r:id="rId6"/>
            </p:custDataLst>
          </p:nvPr>
        </p:nvSpPr>
        <p:spPr>
          <a:xfrm rot="10800000">
            <a:off x="1353312" y="4774334"/>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a:solidFill>
                <a:srgbClr val="FFFFFF"/>
              </a:solidFill>
            </a:endParaRPr>
          </a:p>
        </p:txBody>
      </p:sp>
      <p:pic>
        <p:nvPicPr>
          <p:cNvPr id="13" name="Snagit_PPT80F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2971" y="3652837"/>
            <a:ext cx="4221905" cy="2383334"/>
          </a:xfrm>
          <a:prstGeom prst="rect">
            <a:avLst/>
          </a:prstGeom>
        </p:spPr>
      </p:pic>
      <p:grpSp>
        <p:nvGrpSpPr>
          <p:cNvPr id="15" name="Group 14"/>
          <p:cNvGrpSpPr>
            <a:grpSpLocks noChangeAspect="1"/>
          </p:cNvGrpSpPr>
          <p:nvPr/>
        </p:nvGrpSpPr>
        <p:grpSpPr>
          <a:xfrm>
            <a:off x="3885964" y="4085473"/>
            <a:ext cx="169350" cy="794832"/>
            <a:chOff x="4416552" y="3438589"/>
            <a:chExt cx="298286" cy="1399982"/>
          </a:xfrm>
        </p:grpSpPr>
        <p:pic>
          <p:nvPicPr>
            <p:cNvPr id="16"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6552" y="3438589"/>
              <a:ext cx="295238" cy="1028571"/>
            </a:xfrm>
            <a:prstGeom prst="rect">
              <a:avLst/>
            </a:prstGeom>
          </p:spPr>
        </p:pic>
        <p:pic>
          <p:nvPicPr>
            <p:cNvPr id="17" name="Snagit_PPT3A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9600" y="3810000"/>
              <a:ext cx="295238" cy="1028571"/>
            </a:xfrm>
            <a:prstGeom prst="rect">
              <a:avLst/>
            </a:prstGeom>
          </p:spPr>
        </p:pic>
      </p:grpSp>
      <p:sp>
        <p:nvSpPr>
          <p:cNvPr id="18" name="Slide Number Placeholder 5"/>
          <p:cNvSpPr>
            <a:spLocks noGrp="1"/>
          </p:cNvSpPr>
          <p:nvPr>
            <p:ph type="sldNum" sz="quarter" idx="10"/>
          </p:nvPr>
        </p:nvSpPr>
        <p:spPr>
          <a:xfrm>
            <a:off x="8328025" y="6629400"/>
            <a:ext cx="815975" cy="228600"/>
          </a:xfrm>
          <a:noFill/>
        </p:spPr>
        <p:txBody>
          <a:bodyPr/>
          <a:lstStyle/>
          <a:p>
            <a:fld id="{5653516C-026B-4E8C-BCE4-518460691AA4}" type="slidenum">
              <a:rPr lang="en-US" smtClean="0">
                <a:solidFill>
                  <a:srgbClr val="000000"/>
                </a:solidFill>
                <a:ea typeface="ＭＳ Ｐゴシック"/>
                <a:cs typeface="ＭＳ Ｐゴシック"/>
              </a:rPr>
              <a:pPr/>
              <a:t>8</a:t>
            </a:fld>
            <a:endParaRPr lang="en-US" dirty="0" smtClean="0">
              <a:solidFill>
                <a:srgbClr val="000000"/>
              </a:solidFill>
              <a:ea typeface="ＭＳ Ｐゴシック"/>
              <a:cs typeface="ＭＳ Ｐゴシック"/>
            </a:endParaRPr>
          </a:p>
        </p:txBody>
      </p:sp>
    </p:spTree>
    <p:custDataLst>
      <p:tags r:id="rId1"/>
    </p:custDataLst>
    <p:extLst>
      <p:ext uri="{BB962C8B-B14F-4D97-AF65-F5344CB8AC3E}">
        <p14:creationId xmlns:p14="http://schemas.microsoft.com/office/powerpoint/2010/main" val="91400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custDataLst>
              <p:tags r:id="rId2"/>
            </p:custDataLst>
          </p:nvPr>
        </p:nvSpPr>
        <p:spPr>
          <a:xfrm>
            <a:off x="547730" y="319903"/>
            <a:ext cx="8229600" cy="1143000"/>
          </a:xfrm>
        </p:spPr>
        <p:txBody>
          <a:bodyPr/>
          <a:lstStyle/>
          <a:p>
            <a:pPr>
              <a:defRPr/>
            </a:pPr>
            <a:r>
              <a:rPr dirty="0" smtClean="0"/>
              <a:t>Set up your secret questions</a:t>
            </a:r>
            <a:endParaRPr sz="2000" dirty="0">
              <a:solidFill>
                <a:schemeClr val="tx1"/>
              </a:solidFill>
              <a:latin typeface="+mn-lt"/>
            </a:endParaRPr>
          </a:p>
        </p:txBody>
      </p:sp>
      <p:pic>
        <p:nvPicPr>
          <p:cNvPr id="5" name="Snagit_PPTD1CC"/>
          <p:cNvPicPr>
            <a:picLocks noGrp="1" noChangeAspect="1"/>
          </p:cNvPicPr>
          <p:nvPr>
            <p:ph idx="1"/>
          </p:nvPr>
        </p:nvPicPr>
        <p:blipFill rotWithShape="1">
          <a:blip r:embed="rId13">
            <a:extLst>
              <a:ext uri="{28A0092B-C50C-407E-A947-70E740481C1C}">
                <a14:useLocalDpi xmlns:a14="http://schemas.microsoft.com/office/drawing/2010/main" val="0"/>
              </a:ext>
            </a:extLst>
          </a:blip>
          <a:srcRect b="7012"/>
          <a:stretch/>
        </p:blipFill>
        <p:spPr>
          <a:xfrm>
            <a:off x="549114" y="1276351"/>
            <a:ext cx="7993906" cy="5064747"/>
          </a:xfrm>
          <a:ln>
            <a:solidFill>
              <a:schemeClr val="tx1"/>
            </a:solidFill>
            <a:miter lim="800000"/>
          </a:ln>
        </p:spPr>
      </p:pic>
      <p:pic>
        <p:nvPicPr>
          <p:cNvPr id="7" name="Snagit_PPT2B62"/>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7512" y="4028694"/>
            <a:ext cx="4431048" cy="200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a:spLocks noChangeAspect="1"/>
          </p:cNvSpPr>
          <p:nvPr>
            <p:custDataLst>
              <p:tags r:id="rId3"/>
            </p:custDataLst>
          </p:nvPr>
        </p:nvSpPr>
        <p:spPr>
          <a:xfrm rot="10800000">
            <a:off x="1137804" y="5603009"/>
            <a:ext cx="643136" cy="392113"/>
          </a:xfrm>
          <a:prstGeom prst="leftArrow">
            <a:avLst>
              <a:gd name="adj1" fmla="val 50000"/>
              <a:gd name="adj2" fmla="val 63462"/>
            </a:avLst>
          </a:prstGeom>
          <a:solidFill>
            <a:srgbClr val="46A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9" name="Rectangle 8"/>
          <p:cNvSpPr/>
          <p:nvPr>
            <p:custDataLst>
              <p:tags r:id="rId4"/>
            </p:custDataLst>
          </p:nvPr>
        </p:nvSpPr>
        <p:spPr>
          <a:xfrm>
            <a:off x="681561" y="2956922"/>
            <a:ext cx="5500163" cy="548640"/>
          </a:xfrm>
          <a:prstGeom prst="rect">
            <a:avLst/>
          </a:prstGeom>
          <a:no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 name="Left Arrow 11"/>
          <p:cNvSpPr>
            <a:spLocks noChangeAspect="1"/>
          </p:cNvSpPr>
          <p:nvPr>
            <p:custDataLst>
              <p:tags r:id="rId5"/>
            </p:custDataLst>
          </p:nvPr>
        </p:nvSpPr>
        <p:spPr>
          <a:xfrm rot="18543964">
            <a:off x="5455548" y="2681006"/>
            <a:ext cx="643136" cy="392113"/>
          </a:xfrm>
          <a:prstGeom prst="leftArrow">
            <a:avLst>
              <a:gd name="adj1" fmla="val 50000"/>
              <a:gd name="adj2" fmla="val 66986"/>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3" name="Rectangle 12"/>
          <p:cNvSpPr/>
          <p:nvPr>
            <p:custDataLst>
              <p:tags r:id="rId6"/>
            </p:custDataLst>
          </p:nvPr>
        </p:nvSpPr>
        <p:spPr>
          <a:xfrm>
            <a:off x="672036" y="3667125"/>
            <a:ext cx="7748063" cy="1935884"/>
          </a:xfrm>
          <a:prstGeom prst="rect">
            <a:avLst/>
          </a:prstGeom>
          <a:noFill/>
          <a:ln w="38100">
            <a:solidFill>
              <a:srgbClr val="46A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pic>
        <p:nvPicPr>
          <p:cNvPr id="16" name="Picture 3" descr="C:\Users\hallorch\Desktop\check-mark2-rgb.eps"/>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5229224"/>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hallorch\Desktop\check-mark2-rgb.eps"/>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85791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hallorch\Desktop\check-mark2-rgb.eps"/>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7640" y="4499050"/>
            <a:ext cx="272034" cy="2720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hallorch\Desktop\check-mark2-rgb.eps"/>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974590" y="4133849"/>
            <a:ext cx="272034" cy="27203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4294967295"/>
          </p:nvPr>
        </p:nvSpPr>
        <p:spPr>
          <a:xfrm>
            <a:off x="8328025" y="6629400"/>
            <a:ext cx="815975" cy="228600"/>
          </a:xfrm>
          <a:prstGeom prst="rect">
            <a:avLst/>
          </a:prstGeom>
          <a:noFill/>
        </p:spPr>
        <p:txBody>
          <a:bodyPr/>
          <a:lstStyle/>
          <a:p>
            <a:pPr algn="r" eaLnBrk="1" hangingPunct="1"/>
            <a:fld id="{5653516C-026B-4E8C-BCE4-518460691AA4}" type="slidenum">
              <a:rPr lang="en-US" sz="1000" smtClean="0">
                <a:solidFill>
                  <a:srgbClr val="000000"/>
                </a:solidFill>
              </a:rPr>
              <a:pPr algn="r" eaLnBrk="1" hangingPunct="1"/>
              <a:t>9</a:t>
            </a:fld>
            <a:endParaRPr lang="en-US" sz="1000" dirty="0" smtClean="0">
              <a:solidFill>
                <a:srgbClr val="000000"/>
              </a:solidFill>
            </a:endParaRPr>
          </a:p>
        </p:txBody>
      </p:sp>
    </p:spTree>
    <p:custDataLst>
      <p:tags r:id="rId1"/>
    </p:custDataLst>
    <p:extLst>
      <p:ext uri="{BB962C8B-B14F-4D97-AF65-F5344CB8AC3E}">
        <p14:creationId xmlns:p14="http://schemas.microsoft.com/office/powerpoint/2010/main" val="2859852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2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4&quot;/&gt;&lt;lineCharCount val=&quot;37&quot;/&gt;&lt;lineCharCount val=&quot;27&quot;/&gt;&lt;lineCharCount val=&quot;64&quot;/&gt;&lt;lineCharCount val=&quot;72&quot;/&gt;&lt;lineCharCount val=&quot;5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41&quot;/&gt;&lt;lineCharCount val=&quot;44&quot;/&gt;&lt;lineCharCount val=&quot;43&quot;/&gt;&lt;lineCharCount val=&quot;41&quot;/&gt;&lt;lineCharCount val=&quot;4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2115529959,H:\My Documents\CLASSES\REGULAR\CEO Sign On Token\Recording\SIGNON_REC_012016_pptx\Media.ppcx"/>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E9528CB-2AD5-4914-B8F5-1D951200431B}_2.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40&quot;/&gt;&lt;lineCharCount val=&quot;1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hallorch\AppData\Local\Temp\PR\data\asimages\{543E68C2-328E-4AFC-AFE4-3D0103B49AE1}_1.png_crop.png&quot;/&gt;&lt;left val=&quot;44&quot;/&gt;&lt;top val=&quot;134&quot;/&gt;&lt;width val=&quot;608&quot;/&gt;&lt;height val=&quot;48&quot;/&gt;&lt;hasText val=&quot;1&quot;/&gt;&lt;paraId val=&quot;1&quot;/&gt;&lt;/Image&gt;&lt;Image&gt;&lt;filename val=&quot;C:\Users\hallorch\AppData\Local\Temp\PR\data\asimages\{71276574-B84F-4099-B078-304FBE6F5A1B}_1.png_crop.png&quot;/&gt;&lt;left val=&quot;44&quot;/&gt;&lt;top val=&quot;199&quot;/&gt;&lt;width val=&quot;275&quot;/&gt;&lt;height val=&quot;21&quot;/&gt;&lt;hasText val=&quot;1&quot;/&gt;&lt;paraId val=&quot;2&quot;/&gt;&lt;/Image&gt;&lt;Image&gt;&lt;filename val=&quot;C:\Users\hallorch\AppData\Local\Temp\PR\data\asimages\{0B188119-0EE8-40D9-AC87-A72FB3D4ED2C}_1.png_crop.png&quot;/&gt;&lt;left val=&quot;44&quot;/&gt;&lt;top val=&quot;238&quot;/&gt;&lt;width val=&quot;341&quot;/&gt;&lt;height val=&quot;20&quot;/&gt;&lt;hasText val=&quot;1&quot;/&gt;&lt;paraId val=&quot;3&quot;/&gt;&lt;/Image&gt;&lt;Image&gt;&lt;filename val=&quot;C:\Users\hallorch\AppData\Local\Temp\PR\data\asimages\{868480BF-494F-4268-ADEA-9F7C07360532}_1.png_crop.png&quot;/&gt;&lt;left val=&quot;44&quot;/&gt;&lt;top val=&quot;276&quot;/&gt;&lt;width val=&quot;456&quot;/&gt;&lt;height val=&quot;21&quot;/&gt;&lt;hasText val=&quot;1&quot;/&gt;&lt;paraId val=&quot;4&quot;/&gt;&lt;/Image&gt;&lt;Image&gt;&lt;filename val=&quot;C:\Users\hallorch\AppData\Local\Temp\PR\data\asimages\{79F6578B-28EB-4135-A937-336F66F06DF2}_1.png_crop.png&quot;/&gt;&lt;left val=&quot;44&quot;/&gt;&lt;top val=&quot;315&quot;/&gt;&lt;width val=&quot;379&quot;/&gt;&lt;height val=&quot;21&quot;/&gt;&lt;hasText val=&quot;1&quot;/&gt;&lt;paraId val=&quot;5&quot;/&gt;&lt;/Image&gt;&lt;Image&gt;&lt;filename val=&quot;C:\Users\hallorch\AppData\Local\Temp\PR\data\asimages\{AF5C480C-52CE-4E04-A353-FBD354C0A9B7}_1.png_crop.png&quot;/&gt;&lt;left val=&quot;44&quot;/&gt;&lt;top val=&quot;352&quot;/&gt;&lt;width val=&quot;533&quot;/&gt;&lt;height val=&quot;22&quot;/&gt;&lt;hasText val=&quot;1&quot;/&gt;&lt;paraId val=&quot;6&quot;/&gt;&lt;/Image&gt;&lt;/TextEffect&gt;"/>
  <p:tag name="PRESENTER_SHAPETEXTINFO" val="&lt;ShapeTextInfo&gt;&lt;TableIndex row=&quot;-1&quot; col=&quot;-1&quot;&gt;&lt;linesCount val=&quot;7&quot;/&gt;&lt;lineCharCount val=&quot;52&quot;/&gt;&lt;lineCharCount val=&quot;30&quot;/&gt;&lt;lineCharCount val=&quot;21&quot;/&gt;&lt;lineCharCount val=&quot;29&quot;/&gt;&lt;lineCharCount val=&quot;37&quot;/&gt;&lt;lineCharCount val=&quot;33&quot;/&gt;&lt;lineCharCount val=&quot;4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2115529959,H:\My Documents\CLASSES\REGULAR\CEO Sign On Token\Recording\SIGNON_REC_012016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6F6188C-2FCD-44D6-9E61-61BFACF3432F}_3.png&quot;/&gt;&lt;left val=&quot;24&quot;/&gt;&lt;top val=&quot;15&quot;/&gt;&lt;width val=&quot;667&quot;/&gt;&lt;height val=&quot;101&quot;/&gt;&lt;hasText val=&quot;1&quot;/&gt;&lt;/Image&gt;&lt;/ThreeDShapeInfo&gt;"/>
  <p:tag name="PRESENTER_SHAPETEXTINFO" val="&lt;ShapeTextInfo&gt;&lt;TableIndex row=&quot;-1&quot; col=&quot;-1&quot;&gt;&lt;linesCount val=&quot;2&quot;/&gt;&lt;lineCharCount val=&quot;22&quot;/&gt;&lt;lineCharCount val=&quot;14&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2115529959,H:\My Documents\CLASSES\REGULAR\CEO Sign On Token\Recording\SIGNON_REC_012016_pptx\Media.ppcx"/>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A8ABE7A3-C2FA-43C2-BD24-2D8871F26196}_5.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BD3D04E0-013F-4442-8AAC-3976BDBD9ED0}_5.png&quot;/&gt;&lt;left val=&quot;161&quot;/&gt;&lt;top val=&quot;289&quot;/&gt;&lt;width val=&quot;126&quot;/&gt;&lt;height val=&quot;26&quot;/&gt;&lt;hasText val=&quot;1&quot;/&gt;&lt;/Image&gt;&lt;/ThreeDShapeInfo&gt;"/>
  <p:tag name="PRESENTER_SHAPETEXTINFO" val="&lt;ShapeTextInfo&gt;&lt;TableIndex row=&quot;-1&quot; col=&quot;-1&quot;&gt;&lt;linesCount val=&quot;2&quot;/&gt;&lt;lineCharCount val=&quot;10&quot;/&gt;&lt;lineCharCount val=&quot;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BA1F3FA-A687-457B-9949-88C471718EED}_5.png&quot;/&gt;&lt;left val=&quot;161&quot;/&gt;&lt;top val=&quot;317&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40F360C3-24CF-4BF4-BB74-2F422879A014}_5.png&quot;/&gt;&lt;left val=&quot;161&quot;/&gt;&lt;top val=&quot;345&quot;/&gt;&lt;width val=&quot;126&quot;/&gt;&lt;height val=&quot;26&quot;/&gt;&lt;hasText val=&quot;1&quot;/&gt;&lt;/Image&gt;&lt;/ThreeDShapeInfo&gt;"/>
  <p:tag name="PRESENTER_SHAPETEXTINFO" val="&lt;ShapeTextInfo&gt;&lt;TableIndex row=&quot;-1&quot; col=&quot;-1&quot;&gt;&lt;linesCount val=&quot;2&quot;/&gt;&lt;lineCharCount val=&quot;9&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6,2115529959,H:\My Documents\CLASSES\REGULAR\CEO Sign On Token\Recording\SIGNON_REC_012016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3865393D-42D5-4760-AAED-098F67BA73AD}_6.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28&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DFFB42C-0C58-4B09-9795-7CF8395A2AFA}&quot;/&gt;&lt;isInvalidForFieldText val=&quot;0&quot;/&gt;&lt;Image&gt;&lt;filename val=&quot;C:\Users\hallorch\AppData\Local\Temp\PR\data\asimages\{6DFFB42C-0C58-4B09-9795-7CF8395A2AFA}.png&quot;/&gt;&lt;left val=&quot;313&quot;/&gt;&lt;top val=&quot;411&quot;/&gt;&lt;width val=&quot;21&quot;/&gt;&lt;height val=&quot;2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380C73-1BBE-4C7F-AEF4-7E1E4070E007}&quot;/&gt;&lt;isInvalidForFieldText val=&quot;0&quot;/&gt;&lt;Image&gt;&lt;filename val=&quot;C:\Users\hallorch\AppData\Local\Temp\PR\data\asimages\{E1380C73-1BBE-4C7F-AEF4-7E1E4070E007}.png&quot;/&gt;&lt;left val=&quot;313&quot;/&gt;&lt;top val=&quot;382&quot;/&gt;&lt;width val=&quot;21&quot;/&gt;&lt;height val=&quot;2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E19B519-21C3-4C34-9354-1A5C6BDF535E}&quot;/&gt;&lt;isInvalidForFieldText val=&quot;0&quot;/&gt;&lt;Image&gt;&lt;filename val=&quot;C:\Users\hallorch\AppData\Local\Temp\PR\data\asimages\{5E19B519-21C3-4C34-9354-1A5C6BDF535E}.png&quot;/&gt;&lt;left val=&quot;313&quot;/&gt;&lt;top val=&quot;354&quot;/&gt;&lt;width val=&quot;21&quot;/&gt;&lt;height val=&quot;2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0BC711-7F2C-4F5B-93AC-DD6F9E9B6E82}&quot;/&gt;&lt;isInvalidForFieldText val=&quot;0&quot;/&gt;&lt;Image&gt;&lt;filename val=&quot;C:\Users\hallorch\AppData\Local\Temp\PR\data\asimages\{430BC711-7F2C-4F5B-93AC-DD6F9E9B6E82}.png&quot;/&gt;&lt;left val=&quot;312&quot;/&gt;&lt;top val=&quot;325&quot;/&gt;&lt;width val=&quot;21&quot;/&gt;&lt;height val=&quot;2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7,2115529959,H:\My Documents\CLASSES\REGULAR\CEO Sign On Token\Recording\SIGNON_REC_012016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E4C578D2-65F5-4188-8D02-5B32D9DD6403}_7.png&quot;/&gt;&lt;left val=&quot;24&quot;/&gt;&lt;top val=&quot;15&quot;/&gt;&lt;width val=&quot;667&quot;/&gt;&lt;height val=&quot;101&quot;/&gt;&lt;hasText val=&quot;1&quot;/&gt;&lt;/Image&gt;&lt;/ThreeDShapeInfo&gt;"/>
  <p:tag name="PRESENTER_SHAPETEXTINFO" val="&lt;ShapeTextInfo&gt;&lt;TableIndex row=&quot;-1&quot; col=&quot;-1&quot;&gt;&lt;linesCount val=&quot;1&quot;/&gt;&lt;lineCharCount val=&quot;3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8,2115529959,H:\My Documents\CLASSES\REGULAR\CEO Sign On Token\Recording\SIGNON_REC_012016_pptx\Media.ppcx"/>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llorch\AppData\Local\Temp\PR\data\asimages\{25A9FD36-0A98-478A-B002-D3917E2F28A0}_8.png&quot;/&gt;&lt;left val=&quot;24&quot;/&gt;&lt;top val=&quot;15&quot;/&gt;&lt;width val=&quot;688&quot;/&gt;&lt;height val=&quot;101&quot;/&gt;&lt;hasText val=&quot;1&quot;/&gt;&lt;/Image&gt;&lt;/ThreeDShapeInfo&gt;"/>
  <p:tag name="PRESENTER_SHAPETEXTINFO" val="&lt;ShapeTextInfo&gt;&lt;TableIndex row=&quot;-1&quot; col=&quot;-1&quot;&gt;&lt;linesCount val=&quot;2&quot;/&gt;&lt;lineCharCount val=&quot;41&quot;/&gt;&lt;lineCharCount val=&quot;6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B645AD2-52F6-47EE-8D04-331912FA823E}&quot;/&gt;&lt;isInvalidForFieldText val=&quot;1&quot;/&gt;&lt;Image&gt;&lt;filename val=&quot;C:\Users\hallorch\AppData\Local\Temp\PR\data\asimages\{0B645AD2-52F6-47EE-8D04-331912FA823E}_8_S.png&quot;/&gt;&lt;left val=&quot;79&quot;/&gt;&lt;top val=&quot;372&quot;/&gt;&lt;width val=&quot;329&quot;/&gt;&lt;height val=&quot;127&quot;/&gt;&lt;hasText val=&quot;0&quot;/&gt;&lt;/Image&gt;&lt;Image&gt;&lt;filename val=&quot;C:\Users\hallorch\AppData\Local\Temp\PR\data\asimages\{0B645AD2-52F6-47EE-8D04-331912FA823E}_8_T.png&quot;/&gt;&lt;left val=&quot;80&quot;/&gt;&lt;top val=&quot;373&quot;/&gt;&lt;width val=&quot;327&quot;/&gt;&lt;height val=&quot;125&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64&quot;/&gt;&lt;lineCharCount val=&quot;63&quot;/&gt;&lt;lineCharCount val=&quot;5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6&quot;/&gt;&lt;lineCharCount val=&quot;77&quot;/&gt;&lt;lineCharCount val=&quot;78&quot;/&gt;&lt;lineCharCount val=&quot;23&quot;/&gt;&lt;lineCharCount val=&quot;74&quot;/&gt;&lt;lineCharCount val=&quot;23&quot;/&gt;&lt;lineCharCount val=&quot;75&quot;/&gt;&lt;lineCharCount val=&quot;73&quot;/&gt;&lt;lineCharCount val=&quot;51&quot;/&gt;&lt;lineCharCount val=&quot;75&quot;/&gt;&lt;lineCharCount val=&quot;56&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64&quot;/&gt;&lt;lineCharCount val=&quot;63&quot;/&gt;&lt;lineCharCount val=&quot;6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7.xml><?xml version="1.0" encoding="utf-8"?>
<a:theme xmlns:a="http://schemas.openxmlformats.org/drawingml/2006/main" name="6_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rand 2.0 template">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8F492003F85644A9A91A2DDFBB624A" ma:contentTypeVersion="0" ma:contentTypeDescription="Create a new document." ma:contentTypeScope="" ma:versionID="7678ece2b83696007861834864b689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6394F-70C7-4EE1-8FC6-D6238447AF34}">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7977D296-2B4D-46FD-B81D-A92471180780}">
  <ds:schemaRefs>
    <ds:schemaRef ds:uri="http://schemas.microsoft.com/sharepoint/v3/contenttype/forms"/>
  </ds:schemaRefs>
</ds:datastoreItem>
</file>

<file path=customXml/itemProps3.xml><?xml version="1.0" encoding="utf-8"?>
<ds:datastoreItem xmlns:ds="http://schemas.openxmlformats.org/officeDocument/2006/customXml" ds:itemID="{2C64F07C-30CB-4FFA-B594-340B125AB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WFB_corp_Final_1</Template>
  <TotalTime>6932</TotalTime>
  <Words>1235</Words>
  <Application>Microsoft Office PowerPoint</Application>
  <PresentationFormat>On-screen Show (4:3)</PresentationFormat>
  <Paragraphs>191</Paragraphs>
  <Slides>25</Slides>
  <Notes>12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25</vt:i4>
      </vt:variant>
    </vt:vector>
  </HeadingPairs>
  <TitlesOfParts>
    <vt:vector size="43" baseType="lpstr">
      <vt:lpstr>ＭＳ Ｐゴシック</vt:lpstr>
      <vt:lpstr>ＭＳ Ｐゴシック</vt:lpstr>
      <vt:lpstr>Arial</vt:lpstr>
      <vt:lpstr>Calibri</vt:lpstr>
      <vt:lpstr>Georgia</vt:lpstr>
      <vt:lpstr>Tahoma</vt:lpstr>
      <vt:lpstr>Times New Roman</vt:lpstr>
      <vt:lpstr>Verdana</vt:lpstr>
      <vt:lpstr>Wingdings</vt:lpstr>
      <vt:lpstr>ヒラギノ角ゴ Pro W3</vt:lpstr>
      <vt:lpstr>WFB_Template</vt:lpstr>
      <vt:lpstr>1_WFB_Template</vt:lpstr>
      <vt:lpstr>3_WFB_Template</vt:lpstr>
      <vt:lpstr>4_WFB_Template</vt:lpstr>
      <vt:lpstr>5_WFB_Template</vt:lpstr>
      <vt:lpstr>Brand 2.0 template</vt:lpstr>
      <vt:lpstr>6_WFB_Template</vt:lpstr>
      <vt:lpstr>1_Brand 2.0 template</vt:lpstr>
      <vt:lpstr>Commercial Card  Expense Reporting (CCER) The Trustees of Roanoke College</vt:lpstr>
      <vt:lpstr>Commercial Card Expense Reporting (CCER)</vt:lpstr>
      <vt:lpstr>To get started After receiving your card…</vt:lpstr>
      <vt:lpstr>Chip and PIN Card Information</vt:lpstr>
      <vt:lpstr>New User Sign On  Sequence of steps</vt:lpstr>
      <vt:lpstr>Wells Fargo home page wellsfargo.com</vt:lpstr>
      <vt:lpstr>CEO portal sign-on website https://wellsoffice.wellsfargo.com </vt:lpstr>
      <vt:lpstr>Change your password</vt:lpstr>
      <vt:lpstr>Set up your secret questions</vt:lpstr>
      <vt:lpstr>Read and accept the CEO Terms of Use </vt:lpstr>
      <vt:lpstr>Confirm your profile Contact Information Enter your email and phone information; Save, then Continue…</vt:lpstr>
      <vt:lpstr>PowerPoint Presentation</vt:lpstr>
      <vt:lpstr>CEO home page</vt:lpstr>
      <vt:lpstr>Contact information</vt:lpstr>
      <vt:lpstr>Approver experience</vt:lpstr>
      <vt:lpstr>Approver review period Review your company’s unique CCER statement cycle, and Approval Period within the Cardholder Summary located at the top of the Review Open Statements and View Cycle-to-Date screens</vt:lpstr>
      <vt:lpstr>E-Mail notification</vt:lpstr>
      <vt:lpstr>E-Mail notification</vt:lpstr>
      <vt:lpstr>PowerPoint Presentation</vt:lpstr>
      <vt:lpstr>PowerPoint Presentation</vt:lpstr>
      <vt:lpstr>View reclassifications</vt:lpstr>
      <vt:lpstr>Statement approval</vt:lpstr>
      <vt:lpstr>PowerPoint Presentation</vt:lpstr>
      <vt:lpstr>Reports – offline Approver option – Create New Report</vt:lpstr>
      <vt:lpstr>Thank you!</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Card Expense Reporting (CCER)</dc:title>
  <dc:creator>Jimmy Hahn</dc:creator>
  <cp:lastModifiedBy>Douglas, Kristen</cp:lastModifiedBy>
  <cp:revision>159</cp:revision>
  <dcterms:created xsi:type="dcterms:W3CDTF">2009-05-22T18:39:28Z</dcterms:created>
  <dcterms:modified xsi:type="dcterms:W3CDTF">2016-06-20T15:03:15Z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0x010100868F492003F85644A9A91A2DDFBB624A</vt:lpwstr>
  </property>
</Properties>
</file>